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67"/>
  </p:notesMasterIdLst>
  <p:sldIdLst>
    <p:sldId id="3825" r:id="rId5"/>
    <p:sldId id="3826" r:id="rId6"/>
    <p:sldId id="3827" r:id="rId7"/>
    <p:sldId id="3828" r:id="rId8"/>
    <p:sldId id="3835" r:id="rId9"/>
    <p:sldId id="3836" r:id="rId10"/>
    <p:sldId id="3837" r:id="rId11"/>
    <p:sldId id="3838" r:id="rId12"/>
    <p:sldId id="3839" r:id="rId13"/>
    <p:sldId id="3840" r:id="rId14"/>
    <p:sldId id="3841" r:id="rId15"/>
    <p:sldId id="3842" r:id="rId16"/>
    <p:sldId id="3843" r:id="rId17"/>
    <p:sldId id="3844" r:id="rId18"/>
    <p:sldId id="3845" r:id="rId19"/>
    <p:sldId id="3847" r:id="rId20"/>
    <p:sldId id="3846" r:id="rId21"/>
    <p:sldId id="3848" r:id="rId22"/>
    <p:sldId id="3849" r:id="rId23"/>
    <p:sldId id="3850" r:id="rId24"/>
    <p:sldId id="3851" r:id="rId25"/>
    <p:sldId id="3852" r:id="rId26"/>
    <p:sldId id="3853" r:id="rId27"/>
    <p:sldId id="3854" r:id="rId28"/>
    <p:sldId id="3855" r:id="rId29"/>
    <p:sldId id="3856" r:id="rId30"/>
    <p:sldId id="3857" r:id="rId31"/>
    <p:sldId id="3865" r:id="rId32"/>
    <p:sldId id="3858" r:id="rId33"/>
    <p:sldId id="3860" r:id="rId34"/>
    <p:sldId id="3861" r:id="rId35"/>
    <p:sldId id="3859" r:id="rId36"/>
    <p:sldId id="3862" r:id="rId37"/>
    <p:sldId id="3863" r:id="rId38"/>
    <p:sldId id="3864" r:id="rId39"/>
    <p:sldId id="3866" r:id="rId40"/>
    <p:sldId id="3867" r:id="rId41"/>
    <p:sldId id="3868" r:id="rId42"/>
    <p:sldId id="3869" r:id="rId43"/>
    <p:sldId id="3870" r:id="rId44"/>
    <p:sldId id="3872" r:id="rId45"/>
    <p:sldId id="3871" r:id="rId46"/>
    <p:sldId id="3873" r:id="rId47"/>
    <p:sldId id="3874" r:id="rId48"/>
    <p:sldId id="3875" r:id="rId49"/>
    <p:sldId id="3876" r:id="rId50"/>
    <p:sldId id="3877" r:id="rId51"/>
    <p:sldId id="3881" r:id="rId52"/>
    <p:sldId id="3878" r:id="rId53"/>
    <p:sldId id="3879" r:id="rId54"/>
    <p:sldId id="3880" r:id="rId55"/>
    <p:sldId id="3882" r:id="rId56"/>
    <p:sldId id="3883" r:id="rId57"/>
    <p:sldId id="3791" r:id="rId58"/>
    <p:sldId id="3792" r:id="rId59"/>
    <p:sldId id="3829" r:id="rId60"/>
    <p:sldId id="3830" r:id="rId61"/>
    <p:sldId id="3831" r:id="rId62"/>
    <p:sldId id="3794" r:id="rId63"/>
    <p:sldId id="3832" r:id="rId64"/>
    <p:sldId id="3833" r:id="rId65"/>
    <p:sldId id="3834"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20" d="100"/>
          <a:sy n="120" d="100"/>
        </p:scale>
        <p:origin x="174" y="96"/>
      </p:cViewPr>
      <p:guideLst>
        <p:guide orient="horz" pos="1200"/>
        <p:guide orient="horz" pos="3408"/>
        <p:guide pos="6936"/>
        <p:guide pos="74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6"/>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A5C-408F-B606-9DFA87F01BAE}"/>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A5C-408F-B606-9DFA87F01BAE}"/>
            </c:ext>
          </c:extLst>
        </c:ser>
        <c:ser>
          <c:idx val="2"/>
          <c:order val="2"/>
          <c:tx>
            <c:strRef>
              <c:f>Sheet1!$D$1</c:f>
              <c:strCache>
                <c:ptCount val="1"/>
                <c:pt idx="0">
                  <c:v>Series 3</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CA5C-408F-B606-9DFA87F01BAE}"/>
            </c:ext>
          </c:extLst>
        </c:ser>
        <c:dLbls>
          <c:showLegendKey val="0"/>
          <c:showVal val="0"/>
          <c:showCatName val="0"/>
          <c:showSerName val="0"/>
          <c:showPercent val="0"/>
          <c:showBubbleSize val="0"/>
        </c:dLbls>
        <c:gapWidth val="219"/>
        <c:overlap val="-27"/>
        <c:axId val="539726783"/>
        <c:axId val="1952542911"/>
      </c:barChart>
      <c:catAx>
        <c:axId val="5397267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52542911"/>
        <c:crosses val="autoZero"/>
        <c:auto val="1"/>
        <c:lblAlgn val="ctr"/>
        <c:lblOffset val="100"/>
        <c:noMultiLvlLbl val="0"/>
      </c:catAx>
      <c:valAx>
        <c:axId val="195254291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397267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 Id="rId4" Type="http://schemas.openxmlformats.org/officeDocument/2006/relationships/image" Target="../media/image18.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 Id="rId4" Type="http://schemas.openxmlformats.org/officeDocument/2006/relationships/image" Target="../media/image18.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custT="1"/>
      <dgm:spPr/>
      <dgm:t>
        <a:bodyPr/>
        <a:lstStyle/>
        <a:p>
          <a:pPr algn="ctr">
            <a:lnSpc>
              <a:spcPct val="100000"/>
            </a:lnSpc>
            <a:defRPr b="1" spc="20">
              <a:latin typeface="+mj-lt"/>
            </a:defRPr>
          </a:pPr>
          <a:r>
            <a:rPr lang="en-US" sz="2800" b="0" dirty="0">
              <a:solidFill>
                <a:sysClr val="windowText" lastClr="000000"/>
              </a:solidFill>
            </a:rPr>
            <a:t>Name</a:t>
          </a:r>
          <a:br>
            <a:rPr lang="en-US" sz="1600" dirty="0">
              <a:solidFill>
                <a:sysClr val="windowText" lastClr="000000"/>
              </a:solidFill>
            </a:rPr>
          </a:br>
          <a:r>
            <a:rPr lang="en-US" sz="1600" b="0" dirty="0">
              <a:solidFill>
                <a:sysClr val="windowText" lastClr="000000"/>
              </a:solidFill>
              <a:latin typeface="+mn-lt"/>
            </a:rPr>
            <a:t>Title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08605" custScaleY="108605"/>
      <dgm:spPr>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17872">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08605" custScaleY="108605"/>
      <dgm:spPr>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17872">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08605" custScaleY="108605"/>
      <dgm:spPr>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17872">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custLinFactY="-45265" custLinFactNeighborX="14101" custLinFactNeighborY="-100000">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08605" custScaleY="108605"/>
      <dgm:spPr>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17872">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custLinFactNeighborX="1819" custLinFactNeighborY="-7212">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5B3066-540F-4606-ADEC-65EB1C3E9627}" type="doc">
      <dgm:prSet loTypeId="urn:microsoft.com/office/officeart/2016/7/layout/BasicLinearProcessNumbered#1" loCatId="process" qsTypeId="urn:microsoft.com/office/officeart/2005/8/quickstyle/simple1" qsCatId="simple" csTypeId="urn:microsoft.com/office/officeart/2005/8/colors/colorful1" csCatId="colorful" phldr="1"/>
      <dgm:spPr/>
      <dgm:t>
        <a:bodyPr/>
        <a:lstStyle/>
        <a:p>
          <a:endParaRPr lang="en-US"/>
        </a:p>
      </dgm:t>
    </dgm:pt>
    <dgm:pt modelId="{198ACE8E-34F4-43E6-BB2E-1809B1CC58DC}">
      <dgm:prSet/>
      <dgm:spPr>
        <a:solidFill>
          <a:schemeClr val="accent1">
            <a:lumMod val="20000"/>
            <a:lumOff val="80000"/>
            <a:alpha val="90000"/>
          </a:schemeClr>
        </a:solidFill>
        <a:ln>
          <a:noFill/>
        </a:ln>
      </dgm:spPr>
      <dgm:t>
        <a:bodyPr/>
        <a:lstStyle/>
        <a:p>
          <a:r>
            <a:rPr lang="en-US" b="0" i="0" u="none" dirty="0"/>
            <a:t>To start a presentation, go to the Slide Show tab, and select From Beginning.</a:t>
          </a:r>
          <a:endParaRPr lang="en-US" dirty="0"/>
        </a:p>
      </dgm:t>
    </dgm:pt>
    <dgm:pt modelId="{49F555B2-B165-4CB6-8578-DF4BCD791ABF}" type="parTrans" cxnId="{8327A44B-5326-4A8B-9B23-A3D3C09A16F3}">
      <dgm:prSet/>
      <dgm:spPr/>
      <dgm:t>
        <a:bodyPr/>
        <a:lstStyle/>
        <a:p>
          <a:endParaRPr lang="en-US"/>
        </a:p>
      </dgm:t>
    </dgm:pt>
    <dgm:pt modelId="{C54063C4-24CD-4834-9424-53756AE38C6B}" type="sibTrans" cxnId="{8327A44B-5326-4A8B-9B23-A3D3C09A16F3}">
      <dgm:prSet phldrT="1" phldr="0"/>
      <dgm:spPr>
        <a:solidFill>
          <a:schemeClr val="accent1"/>
        </a:solidFill>
        <a:ln>
          <a:noFill/>
        </a:ln>
      </dgm:spPr>
      <dgm:t>
        <a:bodyPr/>
        <a:lstStyle/>
        <a:p>
          <a:r>
            <a:rPr lang="en-US" dirty="0"/>
            <a:t>1</a:t>
          </a:r>
        </a:p>
      </dgm:t>
    </dgm:pt>
    <dgm:pt modelId="{0F6BA1FB-59E5-4F16-A7B4-1533BB1F09E4}">
      <dgm:prSet/>
      <dgm:spPr>
        <a:solidFill>
          <a:schemeClr val="accent2">
            <a:lumMod val="20000"/>
            <a:lumOff val="80000"/>
            <a:alpha val="90000"/>
          </a:schemeClr>
        </a:solidFill>
        <a:ln>
          <a:noFill/>
        </a:ln>
      </dgm:spPr>
      <dgm:t>
        <a:bodyPr/>
        <a:lstStyle/>
        <a:p>
          <a:r>
            <a:rPr lang="en-US" b="0" i="0" u="none" dirty="0"/>
            <a:t>To display Presenter view, in Slide Show view, on the control bar at the bottom left select the three dots, and then Show Presenter View. </a:t>
          </a:r>
          <a:endParaRPr lang="en-US" dirty="0"/>
        </a:p>
      </dgm:t>
    </dgm:pt>
    <dgm:pt modelId="{6A557BB1-C0DD-44CB-8745-CE5481476209}" type="parTrans" cxnId="{F0FA65E5-FB81-4E7A-9467-65363565F4A0}">
      <dgm:prSet/>
      <dgm:spPr/>
      <dgm:t>
        <a:bodyPr/>
        <a:lstStyle/>
        <a:p>
          <a:endParaRPr lang="en-US"/>
        </a:p>
      </dgm:t>
    </dgm:pt>
    <dgm:pt modelId="{7DBF5CB5-29DD-4671-A0F3-981D48571500}" type="sibTrans" cxnId="{F0FA65E5-FB81-4E7A-9467-65363565F4A0}">
      <dgm:prSet phldrT="2" phldr="0"/>
      <dgm:spPr>
        <a:solidFill>
          <a:schemeClr val="accent2"/>
        </a:solidFill>
        <a:ln>
          <a:noFill/>
        </a:ln>
      </dgm:spPr>
      <dgm:t>
        <a:bodyPr/>
        <a:lstStyle/>
        <a:p>
          <a:r>
            <a:rPr lang="en-US" dirty="0"/>
            <a:t>2</a:t>
          </a:r>
        </a:p>
      </dgm:t>
    </dgm:pt>
    <dgm:pt modelId="{1D096F01-AEA8-401D-8348-98E9A81F3CE0}">
      <dgm:prSet/>
      <dgm:spPr>
        <a:solidFill>
          <a:schemeClr val="accent4">
            <a:lumMod val="20000"/>
            <a:lumOff val="80000"/>
            <a:alpha val="90000"/>
          </a:schemeClr>
        </a:solidFill>
        <a:ln>
          <a:noFill/>
        </a:ln>
      </dgm:spPr>
      <dgm:t>
        <a:bodyPr/>
        <a:lstStyle/>
        <a:p>
          <a:r>
            <a:rPr lang="en-US" b="0" i="0" u="none" dirty="0"/>
            <a:t>During your presentation, the speaker notes are visible on your monitor, but aren't visible to the audience. </a:t>
          </a:r>
          <a:endParaRPr lang="en-US" dirty="0"/>
        </a:p>
      </dgm:t>
    </dgm:pt>
    <dgm:pt modelId="{AB9DA1CE-0370-48BB-8362-3A4CBF7FFB29}" type="parTrans" cxnId="{FD2381C0-DA6F-4859-90D6-313730044E7C}">
      <dgm:prSet/>
      <dgm:spPr/>
      <dgm:t>
        <a:bodyPr/>
        <a:lstStyle/>
        <a:p>
          <a:endParaRPr lang="en-US"/>
        </a:p>
      </dgm:t>
    </dgm:pt>
    <dgm:pt modelId="{6088456C-4B73-4948-985C-DD954DEF44EF}" type="sibTrans" cxnId="{FD2381C0-DA6F-4859-90D6-313730044E7C}">
      <dgm:prSet phldrT="3" phldr="0"/>
      <dgm:spPr>
        <a:solidFill>
          <a:schemeClr val="accent4"/>
        </a:solidFill>
        <a:ln>
          <a:noFill/>
        </a:ln>
      </dgm:spPr>
      <dgm:t>
        <a:bodyPr/>
        <a:lstStyle/>
        <a:p>
          <a:r>
            <a:rPr lang="en-US" dirty="0"/>
            <a:t>3</a:t>
          </a:r>
        </a:p>
      </dgm:t>
    </dgm:pt>
    <dgm:pt modelId="{DE16CBB4-D3F4-44AD-8379-3A5D78B889D5}">
      <dgm:prSet/>
      <dgm:spPr>
        <a:solidFill>
          <a:schemeClr val="accent5">
            <a:lumMod val="20000"/>
            <a:lumOff val="80000"/>
            <a:alpha val="90000"/>
          </a:schemeClr>
        </a:solidFill>
        <a:ln>
          <a:noFill/>
        </a:ln>
      </dgm:spPr>
      <dgm:t>
        <a:bodyPr/>
        <a:lstStyle/>
        <a:p>
          <a:r>
            <a:rPr lang="en-US" b="0" i="0" u="none" dirty="0"/>
            <a:t>The Notes pane is a box that appears below each slide. Tap it to add notes. </a:t>
          </a:r>
          <a:endParaRPr lang="en-US" dirty="0"/>
        </a:p>
      </dgm:t>
    </dgm:pt>
    <dgm:pt modelId="{917142D8-7514-46BB-B61D-8633F0189C31}" type="parTrans" cxnId="{058D75E7-8E09-41CE-ADFC-EEAD1556353B}">
      <dgm:prSet/>
      <dgm:spPr/>
      <dgm:t>
        <a:bodyPr/>
        <a:lstStyle/>
        <a:p>
          <a:endParaRPr lang="en-US"/>
        </a:p>
      </dgm:t>
    </dgm:pt>
    <dgm:pt modelId="{C2728830-9A00-4764-A9F1-670DDF9E57B3}" type="sibTrans" cxnId="{058D75E7-8E09-41CE-ADFC-EEAD1556353B}">
      <dgm:prSet phldrT="4" phldr="0"/>
      <dgm:spPr>
        <a:solidFill>
          <a:schemeClr val="accent5"/>
        </a:solidFill>
        <a:ln>
          <a:noFill/>
        </a:ln>
      </dgm:spPr>
      <dgm:t>
        <a:bodyPr/>
        <a:lstStyle/>
        <a:p>
          <a:r>
            <a:rPr lang="en-US" dirty="0"/>
            <a:t>4</a:t>
          </a:r>
        </a:p>
      </dgm:t>
    </dgm:pt>
    <dgm:pt modelId="{F7B81412-5EAE-488C-9259-0FA0EB0F090B}">
      <dgm:prSet/>
      <dgm:spPr>
        <a:solidFill>
          <a:schemeClr val="accent6">
            <a:lumMod val="20000"/>
            <a:lumOff val="80000"/>
            <a:alpha val="90000"/>
          </a:schemeClr>
        </a:solidFill>
        <a:ln>
          <a:noFill/>
        </a:ln>
      </dgm:spPr>
      <dgm:t>
        <a:bodyPr/>
        <a:lstStyle/>
        <a:p>
          <a:r>
            <a:rPr lang="en-US" b="0" i="0" u="none" dirty="0"/>
            <a:t>If you don’t see the Notes pane or it is completely minimized, click Notes on the task bar across the bottom of the PowerPoint window. </a:t>
          </a:r>
          <a:endParaRPr lang="en-US" dirty="0"/>
        </a:p>
      </dgm:t>
    </dgm:pt>
    <dgm:pt modelId="{C9E63F01-62A4-4331-A67D-7FE563CE9D07}" type="parTrans" cxnId="{AD7281BE-8A99-43C0-9016-4082EB985BF2}">
      <dgm:prSet/>
      <dgm:spPr/>
      <dgm:t>
        <a:bodyPr/>
        <a:lstStyle/>
        <a:p>
          <a:endParaRPr lang="en-US"/>
        </a:p>
      </dgm:t>
    </dgm:pt>
    <dgm:pt modelId="{32E76676-0672-4988-9FB1-308093FF8D5C}" type="sibTrans" cxnId="{AD7281BE-8A99-43C0-9016-4082EB985BF2}">
      <dgm:prSet phldrT="5" phldr="0"/>
      <dgm:spPr>
        <a:solidFill>
          <a:schemeClr val="accent6"/>
        </a:solidFill>
        <a:ln>
          <a:noFill/>
        </a:ln>
      </dgm:spPr>
      <dgm:t>
        <a:bodyPr/>
        <a:lstStyle/>
        <a:p>
          <a:r>
            <a:rPr lang="en-US" dirty="0"/>
            <a:t>5</a:t>
          </a:r>
        </a:p>
      </dgm:t>
    </dgm:pt>
    <dgm:pt modelId="{869C0C7E-BD0C-4E5F-8D96-6B8EEC39B952}" type="pres">
      <dgm:prSet presAssocID="{0F5B3066-540F-4606-ADEC-65EB1C3E9627}" presName="Name0" presStyleCnt="0">
        <dgm:presLayoutVars>
          <dgm:animLvl val="lvl"/>
          <dgm:resizeHandles val="exact"/>
        </dgm:presLayoutVars>
      </dgm:prSet>
      <dgm:spPr/>
    </dgm:pt>
    <dgm:pt modelId="{A1C50682-E81A-4719-9746-6B052BFB6DD3}" type="pres">
      <dgm:prSet presAssocID="{198ACE8E-34F4-43E6-BB2E-1809B1CC58DC}" presName="compositeNode" presStyleCnt="0">
        <dgm:presLayoutVars>
          <dgm:bulletEnabled val="1"/>
        </dgm:presLayoutVars>
      </dgm:prSet>
      <dgm:spPr/>
    </dgm:pt>
    <dgm:pt modelId="{1896CBD6-4A99-4E4A-A270-A70AEFBAAF7E}" type="pres">
      <dgm:prSet presAssocID="{198ACE8E-34F4-43E6-BB2E-1809B1CC58DC}" presName="bgRect" presStyleLbl="bgAccFollowNode1" presStyleIdx="0" presStyleCnt="5"/>
      <dgm:spPr/>
    </dgm:pt>
    <dgm:pt modelId="{9C3A7F13-9585-42DF-AD32-B56F82B123C8}" type="pres">
      <dgm:prSet presAssocID="{C54063C4-24CD-4834-9424-53756AE38C6B}" presName="sibTransNodeCircle" presStyleLbl="alignNode1" presStyleIdx="0" presStyleCnt="10">
        <dgm:presLayoutVars>
          <dgm:chMax val="0"/>
          <dgm:bulletEnabled/>
        </dgm:presLayoutVars>
      </dgm:prSet>
      <dgm:spPr/>
    </dgm:pt>
    <dgm:pt modelId="{923B2301-552B-45D2-9EF0-53A10AA17FC6}" type="pres">
      <dgm:prSet presAssocID="{198ACE8E-34F4-43E6-BB2E-1809B1CC58DC}" presName="bottomLine" presStyleLbl="alignNode1" presStyleIdx="1" presStyleCnt="10">
        <dgm:presLayoutVars/>
      </dgm:prSet>
      <dgm:spPr>
        <a:ln>
          <a:solidFill>
            <a:schemeClr val="accent1"/>
          </a:solidFill>
        </a:ln>
      </dgm:spPr>
    </dgm:pt>
    <dgm:pt modelId="{1636F17A-F9E0-460B-890B-A46A6E583FD1}" type="pres">
      <dgm:prSet presAssocID="{198ACE8E-34F4-43E6-BB2E-1809B1CC58DC}" presName="nodeText" presStyleLbl="bgAccFollowNode1" presStyleIdx="0" presStyleCnt="5">
        <dgm:presLayoutVars>
          <dgm:bulletEnabled val="1"/>
        </dgm:presLayoutVars>
      </dgm:prSet>
      <dgm:spPr/>
    </dgm:pt>
    <dgm:pt modelId="{CE18CCA6-9206-4DD7-BE09-5291C62117AB}" type="pres">
      <dgm:prSet presAssocID="{C54063C4-24CD-4834-9424-53756AE38C6B}" presName="sibTrans" presStyleCnt="0"/>
      <dgm:spPr/>
    </dgm:pt>
    <dgm:pt modelId="{B75A207A-E561-4A33-8860-3580568F46B8}" type="pres">
      <dgm:prSet presAssocID="{0F6BA1FB-59E5-4F16-A7B4-1533BB1F09E4}" presName="compositeNode" presStyleCnt="0">
        <dgm:presLayoutVars>
          <dgm:bulletEnabled val="1"/>
        </dgm:presLayoutVars>
      </dgm:prSet>
      <dgm:spPr/>
    </dgm:pt>
    <dgm:pt modelId="{02F7283A-0FC3-4AF1-AA94-0270DC0B1C33}" type="pres">
      <dgm:prSet presAssocID="{0F6BA1FB-59E5-4F16-A7B4-1533BB1F09E4}" presName="bgRect" presStyleLbl="bgAccFollowNode1" presStyleIdx="1" presStyleCnt="5"/>
      <dgm:spPr/>
    </dgm:pt>
    <dgm:pt modelId="{C08FC467-91FE-48BD-B243-273925C2B75A}" type="pres">
      <dgm:prSet presAssocID="{7DBF5CB5-29DD-4671-A0F3-981D48571500}" presName="sibTransNodeCircle" presStyleLbl="alignNode1" presStyleIdx="2" presStyleCnt="10">
        <dgm:presLayoutVars>
          <dgm:chMax val="0"/>
          <dgm:bulletEnabled/>
        </dgm:presLayoutVars>
      </dgm:prSet>
      <dgm:spPr/>
    </dgm:pt>
    <dgm:pt modelId="{DE393E47-CBB6-4D77-A342-C9AFD9FC8CB6}" type="pres">
      <dgm:prSet presAssocID="{0F6BA1FB-59E5-4F16-A7B4-1533BB1F09E4}" presName="bottomLine" presStyleLbl="alignNode1" presStyleIdx="3" presStyleCnt="10">
        <dgm:presLayoutVars/>
      </dgm:prSet>
      <dgm:spPr>
        <a:ln>
          <a:solidFill>
            <a:schemeClr val="accent2"/>
          </a:solidFill>
        </a:ln>
      </dgm:spPr>
    </dgm:pt>
    <dgm:pt modelId="{6209B655-7BD8-4C2E-802B-7A837190A817}" type="pres">
      <dgm:prSet presAssocID="{0F6BA1FB-59E5-4F16-A7B4-1533BB1F09E4}" presName="nodeText" presStyleLbl="bgAccFollowNode1" presStyleIdx="1" presStyleCnt="5">
        <dgm:presLayoutVars>
          <dgm:bulletEnabled val="1"/>
        </dgm:presLayoutVars>
      </dgm:prSet>
      <dgm:spPr/>
    </dgm:pt>
    <dgm:pt modelId="{44DA27FB-BF39-4511-84EF-E3EA3F12D2B6}" type="pres">
      <dgm:prSet presAssocID="{7DBF5CB5-29DD-4671-A0F3-981D48571500}" presName="sibTrans" presStyleCnt="0"/>
      <dgm:spPr/>
    </dgm:pt>
    <dgm:pt modelId="{9ED209A7-CD15-4C32-9372-A0384698B942}" type="pres">
      <dgm:prSet presAssocID="{1D096F01-AEA8-401D-8348-98E9A81F3CE0}" presName="compositeNode" presStyleCnt="0">
        <dgm:presLayoutVars>
          <dgm:bulletEnabled val="1"/>
        </dgm:presLayoutVars>
      </dgm:prSet>
      <dgm:spPr/>
    </dgm:pt>
    <dgm:pt modelId="{B5DA272C-701A-4327-802B-15E4D04DF389}" type="pres">
      <dgm:prSet presAssocID="{1D096F01-AEA8-401D-8348-98E9A81F3CE0}" presName="bgRect" presStyleLbl="bgAccFollowNode1" presStyleIdx="2" presStyleCnt="5"/>
      <dgm:spPr/>
    </dgm:pt>
    <dgm:pt modelId="{4104A2F1-FB99-4C42-8067-46B8EEEC9610}" type="pres">
      <dgm:prSet presAssocID="{6088456C-4B73-4948-985C-DD954DEF44EF}" presName="sibTransNodeCircle" presStyleLbl="alignNode1" presStyleIdx="4" presStyleCnt="10">
        <dgm:presLayoutVars>
          <dgm:chMax val="0"/>
          <dgm:bulletEnabled/>
        </dgm:presLayoutVars>
      </dgm:prSet>
      <dgm:spPr/>
    </dgm:pt>
    <dgm:pt modelId="{2EB92C72-3528-4913-AFF6-FF0B4F338399}" type="pres">
      <dgm:prSet presAssocID="{1D096F01-AEA8-401D-8348-98E9A81F3CE0}" presName="bottomLine" presStyleLbl="alignNode1" presStyleIdx="5" presStyleCnt="10">
        <dgm:presLayoutVars/>
      </dgm:prSet>
      <dgm:spPr>
        <a:solidFill>
          <a:schemeClr val="accent4"/>
        </a:solidFill>
        <a:ln>
          <a:solidFill>
            <a:schemeClr val="accent4"/>
          </a:solidFill>
        </a:ln>
      </dgm:spPr>
    </dgm:pt>
    <dgm:pt modelId="{74E21D92-0946-4075-ABB7-F58F125D081F}" type="pres">
      <dgm:prSet presAssocID="{1D096F01-AEA8-401D-8348-98E9A81F3CE0}" presName="nodeText" presStyleLbl="bgAccFollowNode1" presStyleIdx="2" presStyleCnt="5">
        <dgm:presLayoutVars>
          <dgm:bulletEnabled val="1"/>
        </dgm:presLayoutVars>
      </dgm:prSet>
      <dgm:spPr/>
    </dgm:pt>
    <dgm:pt modelId="{E7F9CACB-FE98-4F37-853A-1B05B4BF4385}" type="pres">
      <dgm:prSet presAssocID="{6088456C-4B73-4948-985C-DD954DEF44EF}" presName="sibTrans" presStyleCnt="0"/>
      <dgm:spPr/>
    </dgm:pt>
    <dgm:pt modelId="{313C51D3-DB7E-4530-8AFA-F0AE0E26CE2D}" type="pres">
      <dgm:prSet presAssocID="{DE16CBB4-D3F4-44AD-8379-3A5D78B889D5}" presName="compositeNode" presStyleCnt="0">
        <dgm:presLayoutVars>
          <dgm:bulletEnabled val="1"/>
        </dgm:presLayoutVars>
      </dgm:prSet>
      <dgm:spPr/>
    </dgm:pt>
    <dgm:pt modelId="{549A837B-0FA3-4970-A9F9-3BD236350D3D}" type="pres">
      <dgm:prSet presAssocID="{DE16CBB4-D3F4-44AD-8379-3A5D78B889D5}" presName="bgRect" presStyleLbl="bgAccFollowNode1" presStyleIdx="3" presStyleCnt="5"/>
      <dgm:spPr/>
    </dgm:pt>
    <dgm:pt modelId="{AC6B335A-D8B4-46D8-93DE-B9EF1773F6AC}" type="pres">
      <dgm:prSet presAssocID="{C2728830-9A00-4764-A9F1-670DDF9E57B3}" presName="sibTransNodeCircle" presStyleLbl="alignNode1" presStyleIdx="6" presStyleCnt="10">
        <dgm:presLayoutVars>
          <dgm:chMax val="0"/>
          <dgm:bulletEnabled/>
        </dgm:presLayoutVars>
      </dgm:prSet>
      <dgm:spPr/>
    </dgm:pt>
    <dgm:pt modelId="{7B3E0A16-DB85-46CA-87D6-4D39F6DBFC52}" type="pres">
      <dgm:prSet presAssocID="{DE16CBB4-D3F4-44AD-8379-3A5D78B889D5}" presName="bottomLine" presStyleLbl="alignNode1" presStyleIdx="7" presStyleCnt="10">
        <dgm:presLayoutVars/>
      </dgm:prSet>
      <dgm:spPr>
        <a:ln>
          <a:solidFill>
            <a:schemeClr val="accent5"/>
          </a:solidFill>
        </a:ln>
      </dgm:spPr>
    </dgm:pt>
    <dgm:pt modelId="{B80B8360-3897-45DE-BD0A-F9CCC9BAC34F}" type="pres">
      <dgm:prSet presAssocID="{DE16CBB4-D3F4-44AD-8379-3A5D78B889D5}" presName="nodeText" presStyleLbl="bgAccFollowNode1" presStyleIdx="3" presStyleCnt="5">
        <dgm:presLayoutVars>
          <dgm:bulletEnabled val="1"/>
        </dgm:presLayoutVars>
      </dgm:prSet>
      <dgm:spPr/>
    </dgm:pt>
    <dgm:pt modelId="{4BE79C5F-B252-4C81-B7E8-356A6349584C}" type="pres">
      <dgm:prSet presAssocID="{C2728830-9A00-4764-A9F1-670DDF9E57B3}" presName="sibTrans" presStyleCnt="0"/>
      <dgm:spPr/>
    </dgm:pt>
    <dgm:pt modelId="{11D9C427-A430-492A-BD3C-E4D081DA46F5}" type="pres">
      <dgm:prSet presAssocID="{F7B81412-5EAE-488C-9259-0FA0EB0F090B}" presName="compositeNode" presStyleCnt="0">
        <dgm:presLayoutVars>
          <dgm:bulletEnabled val="1"/>
        </dgm:presLayoutVars>
      </dgm:prSet>
      <dgm:spPr/>
    </dgm:pt>
    <dgm:pt modelId="{4795DD00-81CA-4D89-AAC9-9CB098B4E837}" type="pres">
      <dgm:prSet presAssocID="{F7B81412-5EAE-488C-9259-0FA0EB0F090B}" presName="bgRect" presStyleLbl="bgAccFollowNode1" presStyleIdx="4" presStyleCnt="5"/>
      <dgm:spPr/>
    </dgm:pt>
    <dgm:pt modelId="{06772805-3643-43C2-9C80-F43268C57C20}" type="pres">
      <dgm:prSet presAssocID="{32E76676-0672-4988-9FB1-308093FF8D5C}" presName="sibTransNodeCircle" presStyleLbl="alignNode1" presStyleIdx="8" presStyleCnt="10">
        <dgm:presLayoutVars>
          <dgm:chMax val="0"/>
          <dgm:bulletEnabled/>
        </dgm:presLayoutVars>
      </dgm:prSet>
      <dgm:spPr/>
    </dgm:pt>
    <dgm:pt modelId="{77F59A8B-7684-4E29-B44F-B0F96367FE70}" type="pres">
      <dgm:prSet presAssocID="{F7B81412-5EAE-488C-9259-0FA0EB0F090B}" presName="bottomLine" presStyleLbl="alignNode1" presStyleIdx="9" presStyleCnt="10">
        <dgm:presLayoutVars/>
      </dgm:prSet>
      <dgm:spPr/>
    </dgm:pt>
    <dgm:pt modelId="{80C8596E-ABE7-41A1-8A35-72244067CF90}" type="pres">
      <dgm:prSet presAssocID="{F7B81412-5EAE-488C-9259-0FA0EB0F090B}" presName="nodeText" presStyleLbl="bgAccFollowNode1" presStyleIdx="4" presStyleCnt="5">
        <dgm:presLayoutVars>
          <dgm:bulletEnabled val="1"/>
        </dgm:presLayoutVars>
      </dgm:prSet>
      <dgm:spPr/>
    </dgm:pt>
  </dgm:ptLst>
  <dgm:cxnLst>
    <dgm:cxn modelId="{10EAB407-DDBC-4E09-A41B-36376F2BB005}" type="presOf" srcId="{32E76676-0672-4988-9FB1-308093FF8D5C}" destId="{06772805-3643-43C2-9C80-F43268C57C20}" srcOrd="0" destOrd="0" presId="urn:microsoft.com/office/officeart/2016/7/layout/BasicLinearProcessNumbered#1"/>
    <dgm:cxn modelId="{F47EB913-8831-49CC-ABE6-AB555FA6F993}" type="presOf" srcId="{6088456C-4B73-4948-985C-DD954DEF44EF}" destId="{4104A2F1-FB99-4C42-8067-46B8EEEC9610}" srcOrd="0" destOrd="0" presId="urn:microsoft.com/office/officeart/2016/7/layout/BasicLinearProcessNumbered#1"/>
    <dgm:cxn modelId="{EB7FE821-06C9-4CFA-BBFF-63BF8C7F1444}" type="presOf" srcId="{198ACE8E-34F4-43E6-BB2E-1809B1CC58DC}" destId="{1896CBD6-4A99-4E4A-A270-A70AEFBAAF7E}" srcOrd="0" destOrd="0" presId="urn:microsoft.com/office/officeart/2016/7/layout/BasicLinearProcessNumbered#1"/>
    <dgm:cxn modelId="{9B21BC25-6F2C-47C2-8285-8E9BB26D02F7}" type="presOf" srcId="{DE16CBB4-D3F4-44AD-8379-3A5D78B889D5}" destId="{B80B8360-3897-45DE-BD0A-F9CCC9BAC34F}" srcOrd="1" destOrd="0" presId="urn:microsoft.com/office/officeart/2016/7/layout/BasicLinearProcessNumbered#1"/>
    <dgm:cxn modelId="{A7465026-5EB9-4359-B2CA-62409A490278}" type="presOf" srcId="{0F5B3066-540F-4606-ADEC-65EB1C3E9627}" destId="{869C0C7E-BD0C-4E5F-8D96-6B8EEC39B952}" srcOrd="0" destOrd="0" presId="urn:microsoft.com/office/officeart/2016/7/layout/BasicLinearProcessNumbered#1"/>
    <dgm:cxn modelId="{500C1428-BAD2-4EA1-AAAB-CD4D6F648C0B}" type="presOf" srcId="{0F6BA1FB-59E5-4F16-A7B4-1533BB1F09E4}" destId="{02F7283A-0FC3-4AF1-AA94-0270DC0B1C33}" srcOrd="0" destOrd="0" presId="urn:microsoft.com/office/officeart/2016/7/layout/BasicLinearProcessNumbered#1"/>
    <dgm:cxn modelId="{619E3C68-1E17-487D-ABC8-EB727F4952A3}" type="presOf" srcId="{C54063C4-24CD-4834-9424-53756AE38C6B}" destId="{9C3A7F13-9585-42DF-AD32-B56F82B123C8}" srcOrd="0" destOrd="0" presId="urn:microsoft.com/office/officeart/2016/7/layout/BasicLinearProcessNumbered#1"/>
    <dgm:cxn modelId="{F4BF496B-2EAC-4B21-A290-8C4A35AC4213}" type="presOf" srcId="{7DBF5CB5-29DD-4671-A0F3-981D48571500}" destId="{C08FC467-91FE-48BD-B243-273925C2B75A}" srcOrd="0" destOrd="0" presId="urn:microsoft.com/office/officeart/2016/7/layout/BasicLinearProcessNumbered#1"/>
    <dgm:cxn modelId="{32F29D6B-8717-40AA-AB41-CDE85B6445F2}" type="presOf" srcId="{C2728830-9A00-4764-A9F1-670DDF9E57B3}" destId="{AC6B335A-D8B4-46D8-93DE-B9EF1773F6AC}" srcOrd="0" destOrd="0" presId="urn:microsoft.com/office/officeart/2016/7/layout/BasicLinearProcessNumbered#1"/>
    <dgm:cxn modelId="{8327A44B-5326-4A8B-9B23-A3D3C09A16F3}" srcId="{0F5B3066-540F-4606-ADEC-65EB1C3E9627}" destId="{198ACE8E-34F4-43E6-BB2E-1809B1CC58DC}" srcOrd="0" destOrd="0" parTransId="{49F555B2-B165-4CB6-8578-DF4BCD791ABF}" sibTransId="{C54063C4-24CD-4834-9424-53756AE38C6B}"/>
    <dgm:cxn modelId="{EF38696C-3284-4D81-8B6A-406B0A4B5478}" type="presOf" srcId="{DE16CBB4-D3F4-44AD-8379-3A5D78B889D5}" destId="{549A837B-0FA3-4970-A9F9-3BD236350D3D}" srcOrd="0" destOrd="0" presId="urn:microsoft.com/office/officeart/2016/7/layout/BasicLinearProcessNumbered#1"/>
    <dgm:cxn modelId="{2E8EE86D-D18A-48C5-817B-661FEDBE5EB5}" type="presOf" srcId="{0F6BA1FB-59E5-4F16-A7B4-1533BB1F09E4}" destId="{6209B655-7BD8-4C2E-802B-7A837190A817}" srcOrd="1" destOrd="0" presId="urn:microsoft.com/office/officeart/2016/7/layout/BasicLinearProcessNumbered#1"/>
    <dgm:cxn modelId="{7B7DC85A-1097-4B13-A457-5376A39A58E2}" type="presOf" srcId="{F7B81412-5EAE-488C-9259-0FA0EB0F090B}" destId="{80C8596E-ABE7-41A1-8A35-72244067CF90}" srcOrd="1" destOrd="0" presId="urn:microsoft.com/office/officeart/2016/7/layout/BasicLinearProcessNumbered#1"/>
    <dgm:cxn modelId="{AA103CB4-BE4E-4C3C-8A8A-83391F2FB47F}" type="presOf" srcId="{1D096F01-AEA8-401D-8348-98E9A81F3CE0}" destId="{B5DA272C-701A-4327-802B-15E4D04DF389}" srcOrd="0" destOrd="0" presId="urn:microsoft.com/office/officeart/2016/7/layout/BasicLinearProcessNumbered#1"/>
    <dgm:cxn modelId="{451EA9B5-F1ED-4BC6-8C22-CD5C870E657E}" type="presOf" srcId="{F7B81412-5EAE-488C-9259-0FA0EB0F090B}" destId="{4795DD00-81CA-4D89-AAC9-9CB098B4E837}" srcOrd="0" destOrd="0" presId="urn:microsoft.com/office/officeart/2016/7/layout/BasicLinearProcessNumbered#1"/>
    <dgm:cxn modelId="{EC143BBE-149C-4B2B-96B6-7B3C8595B821}" type="presOf" srcId="{1D096F01-AEA8-401D-8348-98E9A81F3CE0}" destId="{74E21D92-0946-4075-ABB7-F58F125D081F}" srcOrd="1" destOrd="0" presId="urn:microsoft.com/office/officeart/2016/7/layout/BasicLinearProcessNumbered#1"/>
    <dgm:cxn modelId="{AD7281BE-8A99-43C0-9016-4082EB985BF2}" srcId="{0F5B3066-540F-4606-ADEC-65EB1C3E9627}" destId="{F7B81412-5EAE-488C-9259-0FA0EB0F090B}" srcOrd="4" destOrd="0" parTransId="{C9E63F01-62A4-4331-A67D-7FE563CE9D07}" sibTransId="{32E76676-0672-4988-9FB1-308093FF8D5C}"/>
    <dgm:cxn modelId="{FD2381C0-DA6F-4859-90D6-313730044E7C}" srcId="{0F5B3066-540F-4606-ADEC-65EB1C3E9627}" destId="{1D096F01-AEA8-401D-8348-98E9A81F3CE0}" srcOrd="2" destOrd="0" parTransId="{AB9DA1CE-0370-48BB-8362-3A4CBF7FFB29}" sibTransId="{6088456C-4B73-4948-985C-DD954DEF44EF}"/>
    <dgm:cxn modelId="{8CB3EED4-728A-4D4F-ACB4-5DD629623D8A}" type="presOf" srcId="{198ACE8E-34F4-43E6-BB2E-1809B1CC58DC}" destId="{1636F17A-F9E0-460B-890B-A46A6E583FD1}" srcOrd="1" destOrd="0" presId="urn:microsoft.com/office/officeart/2016/7/layout/BasicLinearProcessNumbered#1"/>
    <dgm:cxn modelId="{F0FA65E5-FB81-4E7A-9467-65363565F4A0}" srcId="{0F5B3066-540F-4606-ADEC-65EB1C3E9627}" destId="{0F6BA1FB-59E5-4F16-A7B4-1533BB1F09E4}" srcOrd="1" destOrd="0" parTransId="{6A557BB1-C0DD-44CB-8745-CE5481476209}" sibTransId="{7DBF5CB5-29DD-4671-A0F3-981D48571500}"/>
    <dgm:cxn modelId="{058D75E7-8E09-41CE-ADFC-EEAD1556353B}" srcId="{0F5B3066-540F-4606-ADEC-65EB1C3E9627}" destId="{DE16CBB4-D3F4-44AD-8379-3A5D78B889D5}" srcOrd="3" destOrd="0" parTransId="{917142D8-7514-46BB-B61D-8633F0189C31}" sibTransId="{C2728830-9A00-4764-A9F1-670DDF9E57B3}"/>
    <dgm:cxn modelId="{6FD83AE8-DB7F-4EFE-8F0A-58735E6AEC64}" type="presParOf" srcId="{869C0C7E-BD0C-4E5F-8D96-6B8EEC39B952}" destId="{A1C50682-E81A-4719-9746-6B052BFB6DD3}" srcOrd="0" destOrd="0" presId="urn:microsoft.com/office/officeart/2016/7/layout/BasicLinearProcessNumbered#1"/>
    <dgm:cxn modelId="{AA17009A-379B-43BE-97BA-12B67036AD90}" type="presParOf" srcId="{A1C50682-E81A-4719-9746-6B052BFB6DD3}" destId="{1896CBD6-4A99-4E4A-A270-A70AEFBAAF7E}" srcOrd="0" destOrd="0" presId="urn:microsoft.com/office/officeart/2016/7/layout/BasicLinearProcessNumbered#1"/>
    <dgm:cxn modelId="{6D85C09F-1D0A-406F-9396-06638BA4FD92}" type="presParOf" srcId="{A1C50682-E81A-4719-9746-6B052BFB6DD3}" destId="{9C3A7F13-9585-42DF-AD32-B56F82B123C8}" srcOrd="1" destOrd="0" presId="urn:microsoft.com/office/officeart/2016/7/layout/BasicLinearProcessNumbered#1"/>
    <dgm:cxn modelId="{794669B6-74B7-439A-8EE2-238314813197}" type="presParOf" srcId="{A1C50682-E81A-4719-9746-6B052BFB6DD3}" destId="{923B2301-552B-45D2-9EF0-53A10AA17FC6}" srcOrd="2" destOrd="0" presId="urn:microsoft.com/office/officeart/2016/7/layout/BasicLinearProcessNumbered#1"/>
    <dgm:cxn modelId="{23ECCBA1-941D-4643-9618-18F560A80DAB}" type="presParOf" srcId="{A1C50682-E81A-4719-9746-6B052BFB6DD3}" destId="{1636F17A-F9E0-460B-890B-A46A6E583FD1}" srcOrd="3" destOrd="0" presId="urn:microsoft.com/office/officeart/2016/7/layout/BasicLinearProcessNumbered#1"/>
    <dgm:cxn modelId="{84426433-1E67-4D55-9D10-3C4CF150BF28}" type="presParOf" srcId="{869C0C7E-BD0C-4E5F-8D96-6B8EEC39B952}" destId="{CE18CCA6-9206-4DD7-BE09-5291C62117AB}" srcOrd="1" destOrd="0" presId="urn:microsoft.com/office/officeart/2016/7/layout/BasicLinearProcessNumbered#1"/>
    <dgm:cxn modelId="{16E156BA-CA11-45E4-B5EA-B4F3067B424F}" type="presParOf" srcId="{869C0C7E-BD0C-4E5F-8D96-6B8EEC39B952}" destId="{B75A207A-E561-4A33-8860-3580568F46B8}" srcOrd="2" destOrd="0" presId="urn:microsoft.com/office/officeart/2016/7/layout/BasicLinearProcessNumbered#1"/>
    <dgm:cxn modelId="{63957AA2-61FB-47C5-9B97-06D23CB5FDF5}" type="presParOf" srcId="{B75A207A-E561-4A33-8860-3580568F46B8}" destId="{02F7283A-0FC3-4AF1-AA94-0270DC0B1C33}" srcOrd="0" destOrd="0" presId="urn:microsoft.com/office/officeart/2016/7/layout/BasicLinearProcessNumbered#1"/>
    <dgm:cxn modelId="{3099F022-A87D-4FA3-8BC3-9575F846BC44}" type="presParOf" srcId="{B75A207A-E561-4A33-8860-3580568F46B8}" destId="{C08FC467-91FE-48BD-B243-273925C2B75A}" srcOrd="1" destOrd="0" presId="urn:microsoft.com/office/officeart/2016/7/layout/BasicLinearProcessNumbered#1"/>
    <dgm:cxn modelId="{A2E37B9F-7D4B-49D4-AF46-9A540F2ACE59}" type="presParOf" srcId="{B75A207A-E561-4A33-8860-3580568F46B8}" destId="{DE393E47-CBB6-4D77-A342-C9AFD9FC8CB6}" srcOrd="2" destOrd="0" presId="urn:microsoft.com/office/officeart/2016/7/layout/BasicLinearProcessNumbered#1"/>
    <dgm:cxn modelId="{3374E4EC-7EA8-47C5-B2E6-92A2F8FDFB7F}" type="presParOf" srcId="{B75A207A-E561-4A33-8860-3580568F46B8}" destId="{6209B655-7BD8-4C2E-802B-7A837190A817}" srcOrd="3" destOrd="0" presId="urn:microsoft.com/office/officeart/2016/7/layout/BasicLinearProcessNumbered#1"/>
    <dgm:cxn modelId="{64EBAD3F-E38B-4135-AAA2-C165246599F7}" type="presParOf" srcId="{869C0C7E-BD0C-4E5F-8D96-6B8EEC39B952}" destId="{44DA27FB-BF39-4511-84EF-E3EA3F12D2B6}" srcOrd="3" destOrd="0" presId="urn:microsoft.com/office/officeart/2016/7/layout/BasicLinearProcessNumbered#1"/>
    <dgm:cxn modelId="{C047657C-4647-4043-950A-E8F7F675767E}" type="presParOf" srcId="{869C0C7E-BD0C-4E5F-8D96-6B8EEC39B952}" destId="{9ED209A7-CD15-4C32-9372-A0384698B942}" srcOrd="4" destOrd="0" presId="urn:microsoft.com/office/officeart/2016/7/layout/BasicLinearProcessNumbered#1"/>
    <dgm:cxn modelId="{0F5F3613-D3F0-4FA7-ACBA-C61DDC0B6FCC}" type="presParOf" srcId="{9ED209A7-CD15-4C32-9372-A0384698B942}" destId="{B5DA272C-701A-4327-802B-15E4D04DF389}" srcOrd="0" destOrd="0" presId="urn:microsoft.com/office/officeart/2016/7/layout/BasicLinearProcessNumbered#1"/>
    <dgm:cxn modelId="{AB7A54D4-8E23-4583-8E98-345042A04591}" type="presParOf" srcId="{9ED209A7-CD15-4C32-9372-A0384698B942}" destId="{4104A2F1-FB99-4C42-8067-46B8EEEC9610}" srcOrd="1" destOrd="0" presId="urn:microsoft.com/office/officeart/2016/7/layout/BasicLinearProcessNumbered#1"/>
    <dgm:cxn modelId="{06C75B26-0F3E-41ED-839F-4D64199F4461}" type="presParOf" srcId="{9ED209A7-CD15-4C32-9372-A0384698B942}" destId="{2EB92C72-3528-4913-AFF6-FF0B4F338399}" srcOrd="2" destOrd="0" presId="urn:microsoft.com/office/officeart/2016/7/layout/BasicLinearProcessNumbered#1"/>
    <dgm:cxn modelId="{AAB9864E-92C0-4EA3-9F0E-6EB52D100EBE}" type="presParOf" srcId="{9ED209A7-CD15-4C32-9372-A0384698B942}" destId="{74E21D92-0946-4075-ABB7-F58F125D081F}" srcOrd="3" destOrd="0" presId="urn:microsoft.com/office/officeart/2016/7/layout/BasicLinearProcessNumbered#1"/>
    <dgm:cxn modelId="{13ED127B-27D7-4A94-8FC0-60DF0BA87D27}" type="presParOf" srcId="{869C0C7E-BD0C-4E5F-8D96-6B8EEC39B952}" destId="{E7F9CACB-FE98-4F37-853A-1B05B4BF4385}" srcOrd="5" destOrd="0" presId="urn:microsoft.com/office/officeart/2016/7/layout/BasicLinearProcessNumbered#1"/>
    <dgm:cxn modelId="{4B61CEE5-C2BB-4897-9CE0-A1A15D162F44}" type="presParOf" srcId="{869C0C7E-BD0C-4E5F-8D96-6B8EEC39B952}" destId="{313C51D3-DB7E-4530-8AFA-F0AE0E26CE2D}" srcOrd="6" destOrd="0" presId="urn:microsoft.com/office/officeart/2016/7/layout/BasicLinearProcessNumbered#1"/>
    <dgm:cxn modelId="{9B85DE27-B7E4-402F-BE27-E3C3985E9A79}" type="presParOf" srcId="{313C51D3-DB7E-4530-8AFA-F0AE0E26CE2D}" destId="{549A837B-0FA3-4970-A9F9-3BD236350D3D}" srcOrd="0" destOrd="0" presId="urn:microsoft.com/office/officeart/2016/7/layout/BasicLinearProcessNumbered#1"/>
    <dgm:cxn modelId="{9D5D9389-D124-429A-8F96-49696F6F4EF9}" type="presParOf" srcId="{313C51D3-DB7E-4530-8AFA-F0AE0E26CE2D}" destId="{AC6B335A-D8B4-46D8-93DE-B9EF1773F6AC}" srcOrd="1" destOrd="0" presId="urn:microsoft.com/office/officeart/2016/7/layout/BasicLinearProcessNumbered#1"/>
    <dgm:cxn modelId="{AEF2A504-6850-4ED8-81A9-8B6F7FF43DCD}" type="presParOf" srcId="{313C51D3-DB7E-4530-8AFA-F0AE0E26CE2D}" destId="{7B3E0A16-DB85-46CA-87D6-4D39F6DBFC52}" srcOrd="2" destOrd="0" presId="urn:microsoft.com/office/officeart/2016/7/layout/BasicLinearProcessNumbered#1"/>
    <dgm:cxn modelId="{25F27692-3F46-46F7-BF34-29BD99560D08}" type="presParOf" srcId="{313C51D3-DB7E-4530-8AFA-F0AE0E26CE2D}" destId="{B80B8360-3897-45DE-BD0A-F9CCC9BAC34F}" srcOrd="3" destOrd="0" presId="urn:microsoft.com/office/officeart/2016/7/layout/BasicLinearProcessNumbered#1"/>
    <dgm:cxn modelId="{4796AC81-FE2B-441F-A0B6-C344625F6E96}" type="presParOf" srcId="{869C0C7E-BD0C-4E5F-8D96-6B8EEC39B952}" destId="{4BE79C5F-B252-4C81-B7E8-356A6349584C}" srcOrd="7" destOrd="0" presId="urn:microsoft.com/office/officeart/2016/7/layout/BasicLinearProcessNumbered#1"/>
    <dgm:cxn modelId="{F640017D-6D0A-4410-A66B-828F2066B1C3}" type="presParOf" srcId="{869C0C7E-BD0C-4E5F-8D96-6B8EEC39B952}" destId="{11D9C427-A430-492A-BD3C-E4D081DA46F5}" srcOrd="8" destOrd="0" presId="urn:microsoft.com/office/officeart/2016/7/layout/BasicLinearProcessNumbered#1"/>
    <dgm:cxn modelId="{3F5AE0F2-FA72-4C37-BCFA-A61C660A8759}" type="presParOf" srcId="{11D9C427-A430-492A-BD3C-E4D081DA46F5}" destId="{4795DD00-81CA-4D89-AAC9-9CB098B4E837}" srcOrd="0" destOrd="0" presId="urn:microsoft.com/office/officeart/2016/7/layout/BasicLinearProcessNumbered#1"/>
    <dgm:cxn modelId="{D1D3C516-0A96-4C35-8949-341CF221BBD1}" type="presParOf" srcId="{11D9C427-A430-492A-BD3C-E4D081DA46F5}" destId="{06772805-3643-43C2-9C80-F43268C57C20}" srcOrd="1" destOrd="0" presId="urn:microsoft.com/office/officeart/2016/7/layout/BasicLinearProcessNumbered#1"/>
    <dgm:cxn modelId="{A39F6DBC-EC8C-42B3-9D5B-962E5C23F626}" type="presParOf" srcId="{11D9C427-A430-492A-BD3C-E4D081DA46F5}" destId="{77F59A8B-7684-4E29-B44F-B0F96367FE70}" srcOrd="2" destOrd="0" presId="urn:microsoft.com/office/officeart/2016/7/layout/BasicLinearProcessNumbered#1"/>
    <dgm:cxn modelId="{37B3E4C3-947D-462B-A3DF-A33AAEB8FA1C}" type="presParOf" srcId="{11D9C427-A430-492A-BD3C-E4D081DA46F5}" destId="{80C8596E-ABE7-41A1-8A35-72244067CF90}" srcOrd="3" destOrd="0" presId="urn:microsoft.com/office/officeart/2016/7/layout/BasicLinearProcessNumbere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580445" y="781460"/>
          <a:ext cx="1828799" cy="1828799"/>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300232"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ysClr val="windowText" lastClr="000000"/>
              </a:solidFill>
            </a:rPr>
            <a:t>Name</a:t>
          </a:r>
          <a:br>
            <a:rPr lang="en-US" sz="1600" kern="1200" dirty="0">
              <a:solidFill>
                <a:sysClr val="windowText" lastClr="000000"/>
              </a:solidFill>
            </a:rPr>
          </a:br>
          <a:r>
            <a:rPr lang="en-US" sz="1600" b="0" kern="1200" dirty="0">
              <a:solidFill>
                <a:sysClr val="windowText" lastClr="000000"/>
              </a:solidFill>
              <a:latin typeface="+mn-lt"/>
            </a:rPr>
            <a:t>Title</a:t>
          </a:r>
        </a:p>
      </dsp:txBody>
      <dsp:txXfrm>
        <a:off x="300232" y="2951374"/>
        <a:ext cx="2389225" cy="487484"/>
      </dsp:txXfrm>
    </dsp:sp>
    <dsp:sp modelId="{7D166BBB-55AF-452C-B9A0-94A1EE55FF4F}">
      <dsp:nvSpPr>
        <dsp:cNvPr id="0" name=""/>
        <dsp:cNvSpPr/>
      </dsp:nvSpPr>
      <dsp:spPr>
        <a:xfrm>
          <a:off x="300232" y="3417023"/>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3387785" y="781460"/>
          <a:ext cx="1828799" cy="1828799"/>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3107572"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3107572" y="2951374"/>
        <a:ext cx="2389225" cy="487484"/>
      </dsp:txXfrm>
    </dsp:sp>
    <dsp:sp modelId="{1223E777-77CB-4A9A-BF21-12B513842696}">
      <dsp:nvSpPr>
        <dsp:cNvPr id="0" name=""/>
        <dsp:cNvSpPr/>
      </dsp:nvSpPr>
      <dsp:spPr>
        <a:xfrm>
          <a:off x="3107572" y="3417023"/>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6195126" y="781460"/>
          <a:ext cx="1828799" cy="1828799"/>
        </a:xfrm>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914913"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5914913" y="2951374"/>
        <a:ext cx="2389225" cy="487484"/>
      </dsp:txXfrm>
    </dsp:sp>
    <dsp:sp modelId="{EE420F84-477D-4635-BEF8-66426E9A259D}">
      <dsp:nvSpPr>
        <dsp:cNvPr id="0" name=""/>
        <dsp:cNvSpPr/>
      </dsp:nvSpPr>
      <dsp:spPr>
        <a:xfrm>
          <a:off x="6251818" y="2539746"/>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9002466" y="781460"/>
          <a:ext cx="1828799" cy="1828799"/>
        </a:xfrm>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722253"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8722253" y="2951374"/>
        <a:ext cx="2389225" cy="487484"/>
      </dsp:txXfrm>
    </dsp:sp>
    <dsp:sp modelId="{5A7600AF-A34B-4D03-B3D6-B3C760AE8E06}">
      <dsp:nvSpPr>
        <dsp:cNvPr id="0" name=""/>
        <dsp:cNvSpPr/>
      </dsp:nvSpPr>
      <dsp:spPr>
        <a:xfrm>
          <a:off x="8765713" y="3373469"/>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96CBD6-4A99-4E4A-A270-A70AEFBAAF7E}">
      <dsp:nvSpPr>
        <dsp:cNvPr id="0" name=""/>
        <dsp:cNvSpPr/>
      </dsp:nvSpPr>
      <dsp:spPr>
        <a:xfrm>
          <a:off x="3484" y="517200"/>
          <a:ext cx="1886775" cy="2641486"/>
        </a:xfrm>
        <a:prstGeom prst="rect">
          <a:avLst/>
        </a:prstGeom>
        <a:solidFill>
          <a:schemeClr val="accent1">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To start a presentation, go to the Slide Show tab, and select From Beginning.</a:t>
          </a:r>
          <a:endParaRPr lang="en-US" sz="1100" kern="1200" dirty="0"/>
        </a:p>
      </dsp:txBody>
      <dsp:txXfrm>
        <a:off x="3484" y="1520965"/>
        <a:ext cx="1886775" cy="1584891"/>
      </dsp:txXfrm>
    </dsp:sp>
    <dsp:sp modelId="{9C3A7F13-9585-42DF-AD32-B56F82B123C8}">
      <dsp:nvSpPr>
        <dsp:cNvPr id="0" name=""/>
        <dsp:cNvSpPr/>
      </dsp:nvSpPr>
      <dsp:spPr>
        <a:xfrm>
          <a:off x="550649" y="781349"/>
          <a:ext cx="792445" cy="792445"/>
        </a:xfrm>
        <a:prstGeom prst="ellipse">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1</a:t>
          </a:r>
        </a:p>
      </dsp:txBody>
      <dsp:txXfrm>
        <a:off x="666700" y="897400"/>
        <a:ext cx="560343" cy="560343"/>
      </dsp:txXfrm>
    </dsp:sp>
    <dsp:sp modelId="{923B2301-552B-45D2-9EF0-53A10AA17FC6}">
      <dsp:nvSpPr>
        <dsp:cNvPr id="0" name=""/>
        <dsp:cNvSpPr/>
      </dsp:nvSpPr>
      <dsp:spPr>
        <a:xfrm>
          <a:off x="3484" y="3158615"/>
          <a:ext cx="1886775" cy="72"/>
        </a:xfrm>
        <a:prstGeom prst="rect">
          <a:avLst/>
        </a:prstGeom>
        <a:solidFill>
          <a:schemeClr val="accent3">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7283A-0FC3-4AF1-AA94-0270DC0B1C33}">
      <dsp:nvSpPr>
        <dsp:cNvPr id="0" name=""/>
        <dsp:cNvSpPr/>
      </dsp:nvSpPr>
      <dsp:spPr>
        <a:xfrm>
          <a:off x="2078938" y="517200"/>
          <a:ext cx="1886775" cy="2641486"/>
        </a:xfrm>
        <a:prstGeom prst="rect">
          <a:avLst/>
        </a:prstGeom>
        <a:solidFill>
          <a:schemeClr val="accent2">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To display Presenter view, in Slide Show view, on the control bar at the bottom left select the three dots, and then Show Presenter View. </a:t>
          </a:r>
          <a:endParaRPr lang="en-US" sz="1100" kern="1200" dirty="0"/>
        </a:p>
      </dsp:txBody>
      <dsp:txXfrm>
        <a:off x="2078938" y="1520965"/>
        <a:ext cx="1886775" cy="1584891"/>
      </dsp:txXfrm>
    </dsp:sp>
    <dsp:sp modelId="{C08FC467-91FE-48BD-B243-273925C2B75A}">
      <dsp:nvSpPr>
        <dsp:cNvPr id="0" name=""/>
        <dsp:cNvSpPr/>
      </dsp:nvSpPr>
      <dsp:spPr>
        <a:xfrm>
          <a:off x="2626103" y="781349"/>
          <a:ext cx="792445" cy="792445"/>
        </a:xfrm>
        <a:prstGeom prst="ellips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2</a:t>
          </a:r>
        </a:p>
      </dsp:txBody>
      <dsp:txXfrm>
        <a:off x="2742154" y="897400"/>
        <a:ext cx="560343" cy="560343"/>
      </dsp:txXfrm>
    </dsp:sp>
    <dsp:sp modelId="{DE393E47-CBB6-4D77-A342-C9AFD9FC8CB6}">
      <dsp:nvSpPr>
        <dsp:cNvPr id="0" name=""/>
        <dsp:cNvSpPr/>
      </dsp:nvSpPr>
      <dsp:spPr>
        <a:xfrm>
          <a:off x="2078938" y="3158615"/>
          <a:ext cx="1886775" cy="72"/>
        </a:xfrm>
        <a:prstGeom prst="rect">
          <a:avLst/>
        </a:prstGeom>
        <a:solidFill>
          <a:schemeClr val="accent5">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DA272C-701A-4327-802B-15E4D04DF389}">
      <dsp:nvSpPr>
        <dsp:cNvPr id="0" name=""/>
        <dsp:cNvSpPr/>
      </dsp:nvSpPr>
      <dsp:spPr>
        <a:xfrm>
          <a:off x="4154392" y="517200"/>
          <a:ext cx="1886775" cy="2641486"/>
        </a:xfrm>
        <a:prstGeom prst="rect">
          <a:avLst/>
        </a:prstGeom>
        <a:solidFill>
          <a:schemeClr val="accent4">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During your presentation, the speaker notes are visible on your monitor, but aren't visible to the audience. </a:t>
          </a:r>
          <a:endParaRPr lang="en-US" sz="1100" kern="1200" dirty="0"/>
        </a:p>
      </dsp:txBody>
      <dsp:txXfrm>
        <a:off x="4154392" y="1520965"/>
        <a:ext cx="1886775" cy="1584891"/>
      </dsp:txXfrm>
    </dsp:sp>
    <dsp:sp modelId="{4104A2F1-FB99-4C42-8067-46B8EEEC9610}">
      <dsp:nvSpPr>
        <dsp:cNvPr id="0" name=""/>
        <dsp:cNvSpPr/>
      </dsp:nvSpPr>
      <dsp:spPr>
        <a:xfrm>
          <a:off x="4701557" y="781349"/>
          <a:ext cx="792445" cy="792445"/>
        </a:xfrm>
        <a:prstGeom prst="ellipse">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3</a:t>
          </a:r>
        </a:p>
      </dsp:txBody>
      <dsp:txXfrm>
        <a:off x="4817608" y="897400"/>
        <a:ext cx="560343" cy="560343"/>
      </dsp:txXfrm>
    </dsp:sp>
    <dsp:sp modelId="{2EB92C72-3528-4913-AFF6-FF0B4F338399}">
      <dsp:nvSpPr>
        <dsp:cNvPr id="0" name=""/>
        <dsp:cNvSpPr/>
      </dsp:nvSpPr>
      <dsp:spPr>
        <a:xfrm>
          <a:off x="4154392" y="3158615"/>
          <a:ext cx="1886775" cy="72"/>
        </a:xfrm>
        <a:prstGeom prst="rect">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9A837B-0FA3-4970-A9F9-3BD236350D3D}">
      <dsp:nvSpPr>
        <dsp:cNvPr id="0" name=""/>
        <dsp:cNvSpPr/>
      </dsp:nvSpPr>
      <dsp:spPr>
        <a:xfrm>
          <a:off x="6229845" y="517200"/>
          <a:ext cx="1886775" cy="2641486"/>
        </a:xfrm>
        <a:prstGeom prst="rect">
          <a:avLst/>
        </a:prstGeom>
        <a:solidFill>
          <a:schemeClr val="accent5">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The Notes pane is a box that appears below each slide. Tap it to add notes. </a:t>
          </a:r>
          <a:endParaRPr lang="en-US" sz="1100" kern="1200" dirty="0"/>
        </a:p>
      </dsp:txBody>
      <dsp:txXfrm>
        <a:off x="6229845" y="1520965"/>
        <a:ext cx="1886775" cy="1584891"/>
      </dsp:txXfrm>
    </dsp:sp>
    <dsp:sp modelId="{AC6B335A-D8B4-46D8-93DE-B9EF1773F6AC}">
      <dsp:nvSpPr>
        <dsp:cNvPr id="0" name=""/>
        <dsp:cNvSpPr/>
      </dsp:nvSpPr>
      <dsp:spPr>
        <a:xfrm>
          <a:off x="6777010" y="781349"/>
          <a:ext cx="792445" cy="792445"/>
        </a:xfrm>
        <a:prstGeom prst="ellipse">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4</a:t>
          </a:r>
        </a:p>
      </dsp:txBody>
      <dsp:txXfrm>
        <a:off x="6893061" y="897400"/>
        <a:ext cx="560343" cy="560343"/>
      </dsp:txXfrm>
    </dsp:sp>
    <dsp:sp modelId="{7B3E0A16-DB85-46CA-87D6-4D39F6DBFC52}">
      <dsp:nvSpPr>
        <dsp:cNvPr id="0" name=""/>
        <dsp:cNvSpPr/>
      </dsp:nvSpPr>
      <dsp:spPr>
        <a:xfrm>
          <a:off x="6229845" y="3158615"/>
          <a:ext cx="1886775" cy="72"/>
        </a:xfrm>
        <a:prstGeom prst="rect">
          <a:avLst/>
        </a:prstGeom>
        <a:solidFill>
          <a:schemeClr val="accent4">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95DD00-81CA-4D89-AAC9-9CB098B4E837}">
      <dsp:nvSpPr>
        <dsp:cNvPr id="0" name=""/>
        <dsp:cNvSpPr/>
      </dsp:nvSpPr>
      <dsp:spPr>
        <a:xfrm>
          <a:off x="8305299" y="517200"/>
          <a:ext cx="1886775" cy="2641486"/>
        </a:xfrm>
        <a:prstGeom prst="rect">
          <a:avLst/>
        </a:prstGeom>
        <a:solidFill>
          <a:schemeClr val="accent6">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If you don’t see the Notes pane or it is completely minimized, click Notes on the task bar across the bottom of the PowerPoint window. </a:t>
          </a:r>
          <a:endParaRPr lang="en-US" sz="1100" kern="1200" dirty="0"/>
        </a:p>
      </dsp:txBody>
      <dsp:txXfrm>
        <a:off x="8305299" y="1520965"/>
        <a:ext cx="1886775" cy="1584891"/>
      </dsp:txXfrm>
    </dsp:sp>
    <dsp:sp modelId="{06772805-3643-43C2-9C80-F43268C57C20}">
      <dsp:nvSpPr>
        <dsp:cNvPr id="0" name=""/>
        <dsp:cNvSpPr/>
      </dsp:nvSpPr>
      <dsp:spPr>
        <a:xfrm>
          <a:off x="8852464" y="781349"/>
          <a:ext cx="792445" cy="792445"/>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5</a:t>
          </a:r>
        </a:p>
      </dsp:txBody>
      <dsp:txXfrm>
        <a:off x="8968515" y="897400"/>
        <a:ext cx="560343" cy="560343"/>
      </dsp:txXfrm>
    </dsp:sp>
    <dsp:sp modelId="{77F59A8B-7684-4E29-B44F-B0F96367FE70}">
      <dsp:nvSpPr>
        <dsp:cNvPr id="0" name=""/>
        <dsp:cNvSpPr/>
      </dsp:nvSpPr>
      <dsp:spPr>
        <a:xfrm>
          <a:off x="8305299" y="3158615"/>
          <a:ext cx="1886775" cy="7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LinearProcessNumbered#1">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AB8E97A3-458B-4459-8849-EF3A8D885423}">
          <dgm:prSet phldrT="1"/>
          <dgm:t>
            <a:bodyPr/>
            <a:lstStyle/>
            <a:p>
              <a:r>
                <a:t>1</a:t>
              </a:r>
            </a:p>
          </dgm:t>
        </dgm:pt>
        <dgm:pt modelId="201" type="sibTrans" cxnId="{95F9FFCB-1BFC-4B36-BE44-D6A1469F21C3}">
          <dgm:prSet phldrT="2"/>
          <dgm:t>
            <a:bodyPr/>
            <a:lstStyle/>
            <a:p>
              <a:r>
                <a:t>2</a:t>
              </a:r>
            </a:p>
          </dgm:t>
        </dgm:pt>
        <dgm:pt modelId="301" type="sibTrans" cxnId="{A69863A3-5EBF-4CAE-AA51-83CA76DE20BB}">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BA811-8917-4F1D-B22F-E96045BFA4E0}" type="datetimeFigureOut">
              <a:rPr lang="en-US" smtClean="0"/>
              <a:t>5/18/2022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0C6A29-4676-420C-BBE3-ACC2B80F64D4}" type="slidenum">
              <a:rPr lang="en-US" smtClean="0"/>
              <a:t>‹#›</a:t>
            </a:fld>
            <a:endParaRPr lang="en-US" dirty="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anchor="b"/>
          <a:lstStyle>
            <a:lvl1pPr algn="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1041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727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a:lstStyle>
            <a:lvl1pPr marL="0" indent="0">
              <a:buNone/>
              <a:defRPr sz="24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13178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a:lstStyle>
            <a:lvl1pPr algn="ct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a:lstStyle>
            <a:lvl1pPr marL="0" indent="0">
              <a:buNone/>
              <a:defRPr sz="2400"/>
            </a:lvl1pPr>
            <a:lvl2pPr marL="228600">
              <a:defRPr sz="1800"/>
            </a:lvl2pPr>
            <a:lvl3pPr marL="457200">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677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405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a:lstStyle>
            <a:lvl1pPr algn="ct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anchor="ctr"/>
          <a:lstStyle>
            <a:lvl1pPr marL="0" indent="0">
              <a:buNone/>
              <a:defRPr/>
            </a:lvl1pPr>
            <a:lvl2pPr marL="228600">
              <a:defRPr/>
            </a:lvl2pPr>
            <a:lvl3pPr marL="457200">
              <a:defRPr/>
            </a:lvl3pPr>
            <a:lvl4pPr>
              <a:buNone/>
              <a:defRPr/>
            </a:lvl4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anchor="b"/>
          <a:lstStyle>
            <a:lvl1pPr algn="ct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8557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923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a:lstStyle>
            <a:lvl1pPr>
              <a:buNone/>
              <a:defRPr>
                <a:solidFill>
                  <a:schemeClr val="bg1"/>
                </a:solidFill>
              </a:defRPr>
            </a:lvl1pPr>
          </a:lstStyle>
          <a:p>
            <a:r>
              <a:rPr lang="en-US"/>
              <a:t>Click icon to add picture</a:t>
            </a:r>
            <a:endParaRPr lang="en-US" dirty="0"/>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anchor="b" anchorCtr="0">
            <a:noAutofit/>
          </a:bodyPr>
          <a:lstStyle>
            <a:lvl1pPr algn="ctr">
              <a:defRPr sz="4000">
                <a:solidFill>
                  <a:schemeClr val="tx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Date Placeholder 10">
            <a:extLst>
              <a:ext uri="{FF2B5EF4-FFF2-40B4-BE49-F238E27FC236}">
                <a16:creationId xmlns:a16="http://schemas.microsoft.com/office/drawing/2014/main" id="{6B76FE53-FB67-4871-8485-71BAAFD7D1BF}"/>
              </a:ext>
            </a:extLst>
          </p:cNvPr>
          <p:cNvSpPr>
            <a:spLocks noGrp="1"/>
          </p:cNvSpPr>
          <p:nvPr>
            <p:ph type="dt" sz="half" idx="11"/>
          </p:nvPr>
        </p:nvSpPr>
        <p:spPr/>
        <p:txBody>
          <a:bodyPr/>
          <a:lstStyle>
            <a:lvl1pPr>
              <a:defRPr>
                <a:solidFill>
                  <a:schemeClr val="bg1"/>
                </a:solidFill>
                <a:latin typeface="+mn-lt"/>
              </a:defRPr>
            </a:lvl1pPr>
          </a:lstStyle>
          <a:p>
            <a:pPr>
              <a:defRPr/>
            </a:pPr>
            <a:r>
              <a:rPr lang="en-US" dirty="0"/>
              <a:t>9/3/20XX</a:t>
            </a:r>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a:lstStyle>
            <a:lvl1pPr>
              <a:defRPr>
                <a:solidFill>
                  <a:schemeClr val="bg1"/>
                </a:solidFill>
                <a:latin typeface="+mn-lt"/>
              </a:defRPr>
            </a:lvl1pPr>
          </a:lstStyle>
          <a:p>
            <a:pPr>
              <a:defRPr/>
            </a:pPr>
            <a:r>
              <a:rPr lang="en-US" dirty="0"/>
              <a:t>Presentation Title</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a:lstStyle>
            <a:lvl1pPr>
              <a:defRPr>
                <a:solidFill>
                  <a:schemeClr val="bg1"/>
                </a:solidFill>
                <a:latin typeface="+mn-lt"/>
              </a:defRPr>
            </a:lvl1pPr>
          </a:lstStyle>
          <a:p>
            <a:pPr>
              <a:defRPr/>
            </a:pPr>
            <a:fld id="{D76B855D-E9CC-4FF8-AD85-6CDC7B89A0DE}" type="slidenum">
              <a:rPr lang="en-US" smtClean="0"/>
              <a:pPr>
                <a:defRPr/>
              </a:pPr>
              <a:t>‹#›</a:t>
            </a:fld>
            <a:endParaRPr lang="en-US" dirty="0"/>
          </a:p>
        </p:txBody>
      </p:sp>
    </p:spTree>
    <p:extLst>
      <p:ext uri="{BB962C8B-B14F-4D97-AF65-F5344CB8AC3E}">
        <p14:creationId xmlns:p14="http://schemas.microsoft.com/office/powerpoint/2010/main" val="220328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hyperlink" Target="https://huggingface.co/tasks/text-generation" TargetMode="Externa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p:txBody>
          <a:bodyPr/>
          <a:lstStyle/>
          <a:p>
            <a:r>
              <a:rPr lang="en-US" dirty="0"/>
              <a:t>NLP</a:t>
            </a:r>
          </a:p>
        </p:txBody>
      </p:sp>
      <p:sp>
        <p:nvSpPr>
          <p:cNvPr id="3" name="Subtitle 2">
            <a:extLst>
              <a:ext uri="{FF2B5EF4-FFF2-40B4-BE49-F238E27FC236}">
                <a16:creationId xmlns:a16="http://schemas.microsoft.com/office/drawing/2014/main" id="{72CC4EC4-809C-4FD2-AA20-009F08590DA6}"/>
              </a:ext>
            </a:extLst>
          </p:cNvPr>
          <p:cNvSpPr>
            <a:spLocks noGrp="1"/>
          </p:cNvSpPr>
          <p:nvPr>
            <p:ph type="subTitle" idx="1"/>
          </p:nvPr>
        </p:nvSpPr>
        <p:spPr/>
        <p:txBody>
          <a:bodyPr/>
          <a:lstStyle/>
          <a:p>
            <a:r>
              <a:rPr lang="en-US" dirty="0">
                <a:solidFill>
                  <a:srgbClr val="FFFFFF"/>
                </a:solidFill>
              </a:rPr>
              <a:t>Kawin M</a:t>
            </a:r>
            <a:endParaRPr lang="en-US" dirty="0"/>
          </a:p>
        </p:txBody>
      </p:sp>
    </p:spTree>
    <p:extLst>
      <p:ext uri="{BB962C8B-B14F-4D97-AF65-F5344CB8AC3E}">
        <p14:creationId xmlns:p14="http://schemas.microsoft.com/office/powerpoint/2010/main" val="800962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E2F03-7B7B-034C-3CB7-668995661B26}"/>
              </a:ext>
            </a:extLst>
          </p:cNvPr>
          <p:cNvSpPr>
            <a:spLocks noGrp="1"/>
          </p:cNvSpPr>
          <p:nvPr>
            <p:ph type="title"/>
          </p:nvPr>
        </p:nvSpPr>
        <p:spPr/>
        <p:txBody>
          <a:bodyPr/>
          <a:lstStyle/>
          <a:p>
            <a:r>
              <a:rPr lang="en-IN" dirty="0"/>
              <a:t>Research on KG</a:t>
            </a:r>
          </a:p>
        </p:txBody>
      </p:sp>
      <p:pic>
        <p:nvPicPr>
          <p:cNvPr id="8" name="Content Placeholder 7">
            <a:extLst>
              <a:ext uri="{FF2B5EF4-FFF2-40B4-BE49-F238E27FC236}">
                <a16:creationId xmlns:a16="http://schemas.microsoft.com/office/drawing/2014/main" id="{B84CD661-9355-468E-4F2F-BA8ED145AC19}"/>
              </a:ext>
            </a:extLst>
          </p:cNvPr>
          <p:cNvPicPr>
            <a:picLocks noGrp="1" noChangeAspect="1"/>
          </p:cNvPicPr>
          <p:nvPr>
            <p:ph idx="1"/>
          </p:nvPr>
        </p:nvPicPr>
        <p:blipFill>
          <a:blip r:embed="rId2"/>
          <a:stretch>
            <a:fillRect/>
          </a:stretch>
        </p:blipFill>
        <p:spPr>
          <a:xfrm>
            <a:off x="2748832" y="1633055"/>
            <a:ext cx="6694336" cy="4237446"/>
          </a:xfrm>
        </p:spPr>
      </p:pic>
      <p:sp>
        <p:nvSpPr>
          <p:cNvPr id="4" name="Date Placeholder 3">
            <a:extLst>
              <a:ext uri="{FF2B5EF4-FFF2-40B4-BE49-F238E27FC236}">
                <a16:creationId xmlns:a16="http://schemas.microsoft.com/office/drawing/2014/main" id="{C348AB6A-D2E2-08D0-F408-A124CB171F22}"/>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BBF41E01-4FC5-C713-E7B6-7BACFBA1A4AA}"/>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89DA5B4D-BC3A-E4DB-8C6D-CE6859B63224}"/>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10</a:t>
            </a:fld>
            <a:endParaRPr lang="en-US" dirty="0">
              <a:solidFill>
                <a:prstClr val="black">
                  <a:tint val="75000"/>
                </a:prstClr>
              </a:solidFill>
            </a:endParaRPr>
          </a:p>
        </p:txBody>
      </p:sp>
    </p:spTree>
    <p:extLst>
      <p:ext uri="{BB962C8B-B14F-4D97-AF65-F5344CB8AC3E}">
        <p14:creationId xmlns:p14="http://schemas.microsoft.com/office/powerpoint/2010/main" val="3713122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9AE55-CFE5-AA55-FD80-0C263A13CEE5}"/>
              </a:ext>
            </a:extLst>
          </p:cNvPr>
          <p:cNvSpPr>
            <a:spLocks noGrp="1"/>
          </p:cNvSpPr>
          <p:nvPr>
            <p:ph type="title"/>
          </p:nvPr>
        </p:nvSpPr>
        <p:spPr/>
        <p:txBody>
          <a:bodyPr/>
          <a:lstStyle/>
          <a:p>
            <a:r>
              <a:rPr lang="en-IN" dirty="0"/>
              <a:t>1) Knowledge Representation Learning (KRL)</a:t>
            </a:r>
          </a:p>
        </p:txBody>
      </p:sp>
      <p:sp>
        <p:nvSpPr>
          <p:cNvPr id="3" name="Content Placeholder 2">
            <a:extLst>
              <a:ext uri="{FF2B5EF4-FFF2-40B4-BE49-F238E27FC236}">
                <a16:creationId xmlns:a16="http://schemas.microsoft.com/office/drawing/2014/main" id="{99D2FD27-75A2-0F31-7B38-54BE5F487D3D}"/>
              </a:ext>
            </a:extLst>
          </p:cNvPr>
          <p:cNvSpPr>
            <a:spLocks noGrp="1"/>
          </p:cNvSpPr>
          <p:nvPr>
            <p:ph idx="1"/>
          </p:nvPr>
        </p:nvSpPr>
        <p:spPr/>
        <p:txBody>
          <a:bodyPr>
            <a:normAutofit/>
          </a:bodyPr>
          <a:lstStyle/>
          <a:p>
            <a:r>
              <a:rPr lang="en-US" dirty="0"/>
              <a:t>KRL is also known as KGE (KG Embedding), </a:t>
            </a:r>
            <a:r>
              <a:rPr lang="en-US" dirty="0" err="1"/>
              <a:t>multirelation</a:t>
            </a:r>
            <a:r>
              <a:rPr lang="en-US" dirty="0"/>
              <a:t> learning, and statistical relational learning.</a:t>
            </a:r>
          </a:p>
          <a:p>
            <a:r>
              <a:rPr lang="en-US" sz="2400" dirty="0"/>
              <a:t>Contents</a:t>
            </a:r>
            <a:r>
              <a:rPr lang="en-US" dirty="0"/>
              <a:t>:</a:t>
            </a:r>
          </a:p>
          <a:p>
            <a:pPr marL="914400" lvl="1" indent="-457200">
              <a:buFont typeface="+mj-lt"/>
              <a:buAutoNum type="alphaUcPeriod"/>
            </a:pPr>
            <a:r>
              <a:rPr lang="en-US" b="1" dirty="0"/>
              <a:t>Representation space</a:t>
            </a:r>
            <a:r>
              <a:rPr lang="en-US" dirty="0"/>
              <a:t>: in which the relations and entities are represented</a:t>
            </a:r>
          </a:p>
          <a:p>
            <a:pPr marL="914400" lvl="1" indent="-457200">
              <a:buFont typeface="+mj-lt"/>
              <a:buAutoNum type="alphaUcPeriod"/>
            </a:pPr>
            <a:r>
              <a:rPr lang="en-US" b="1" dirty="0"/>
              <a:t>Scoring function</a:t>
            </a:r>
            <a:r>
              <a:rPr lang="en-US" dirty="0"/>
              <a:t>: for measuring the plausibility of factual triples</a:t>
            </a:r>
          </a:p>
          <a:p>
            <a:pPr marL="914400" lvl="1" indent="-457200">
              <a:buFont typeface="+mj-lt"/>
              <a:buAutoNum type="alphaUcPeriod"/>
            </a:pPr>
            <a:r>
              <a:rPr lang="en-US" b="1" dirty="0"/>
              <a:t>Encoding models</a:t>
            </a:r>
            <a:r>
              <a:rPr lang="en-US" dirty="0"/>
              <a:t>: for representing and learning relational interactions (modeling the semantic interaction of facts)</a:t>
            </a:r>
          </a:p>
          <a:p>
            <a:pPr marL="914400" lvl="1" indent="-457200">
              <a:buFont typeface="+mj-lt"/>
              <a:buAutoNum type="alphaUcPeriod"/>
            </a:pPr>
            <a:r>
              <a:rPr lang="en-US" b="1" dirty="0"/>
              <a:t>Auxiliary information</a:t>
            </a:r>
            <a:r>
              <a:rPr lang="en-US" dirty="0"/>
              <a:t>: to be incorporated into the embedding methods</a:t>
            </a:r>
            <a:endParaRPr lang="en-IN" dirty="0"/>
          </a:p>
        </p:txBody>
      </p:sp>
      <p:sp>
        <p:nvSpPr>
          <p:cNvPr id="4" name="Date Placeholder 3">
            <a:extLst>
              <a:ext uri="{FF2B5EF4-FFF2-40B4-BE49-F238E27FC236}">
                <a16:creationId xmlns:a16="http://schemas.microsoft.com/office/drawing/2014/main" id="{28CAF5E1-3541-D957-90A1-A41E162D47FA}"/>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8A2F750D-EE64-C134-F1EF-F002F996A240}"/>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E5C7BC47-0B42-6466-E623-D8611F1C0EF9}"/>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11</a:t>
            </a:fld>
            <a:endParaRPr lang="en-US" dirty="0">
              <a:solidFill>
                <a:prstClr val="black">
                  <a:tint val="75000"/>
                </a:prstClr>
              </a:solidFill>
            </a:endParaRPr>
          </a:p>
        </p:txBody>
      </p:sp>
    </p:spTree>
    <p:extLst>
      <p:ext uri="{BB962C8B-B14F-4D97-AF65-F5344CB8AC3E}">
        <p14:creationId xmlns:p14="http://schemas.microsoft.com/office/powerpoint/2010/main" val="2946135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62B05-5642-A080-D3CD-E65E884DB7AF}"/>
              </a:ext>
            </a:extLst>
          </p:cNvPr>
          <p:cNvSpPr>
            <a:spLocks noGrp="1"/>
          </p:cNvSpPr>
          <p:nvPr>
            <p:ph type="title"/>
          </p:nvPr>
        </p:nvSpPr>
        <p:spPr/>
        <p:txBody>
          <a:bodyPr/>
          <a:lstStyle/>
          <a:p>
            <a:r>
              <a:rPr lang="en-US" b="1" dirty="0"/>
              <a:t>A) Representation space</a:t>
            </a:r>
            <a:endParaRPr lang="en-IN" dirty="0"/>
          </a:p>
        </p:txBody>
      </p:sp>
      <p:sp>
        <p:nvSpPr>
          <p:cNvPr id="3" name="Content Placeholder 2">
            <a:extLst>
              <a:ext uri="{FF2B5EF4-FFF2-40B4-BE49-F238E27FC236}">
                <a16:creationId xmlns:a16="http://schemas.microsoft.com/office/drawing/2014/main" id="{CAD222B6-E959-9C2F-6E2D-665CFF1DFC10}"/>
              </a:ext>
            </a:extLst>
          </p:cNvPr>
          <p:cNvSpPr>
            <a:spLocks noGrp="1"/>
          </p:cNvSpPr>
          <p:nvPr>
            <p:ph idx="1"/>
          </p:nvPr>
        </p:nvSpPr>
        <p:spPr/>
        <p:txBody>
          <a:bodyPr/>
          <a:lstStyle/>
          <a:p>
            <a:r>
              <a:rPr lang="en-IN" b="1" dirty="0"/>
              <a:t>Key Issue</a:t>
            </a:r>
            <a:r>
              <a:rPr lang="en-IN" dirty="0"/>
              <a:t>: </a:t>
            </a:r>
            <a:r>
              <a:rPr lang="en-US" dirty="0"/>
              <a:t>learn low-dimensional distributed embedding of entities and relations.</a:t>
            </a:r>
          </a:p>
          <a:p>
            <a:r>
              <a:rPr lang="en-US" dirty="0"/>
              <a:t>The embedding space should follow three conditions, i.e.,</a:t>
            </a:r>
          </a:p>
          <a:p>
            <a:pPr marL="971550" lvl="1" indent="-514350">
              <a:buFont typeface="+mj-lt"/>
              <a:buAutoNum type="arabicPeriod"/>
            </a:pPr>
            <a:r>
              <a:rPr lang="en-US" dirty="0"/>
              <a:t>Differentiability</a:t>
            </a:r>
          </a:p>
          <a:p>
            <a:pPr marL="971550" lvl="1" indent="-514350">
              <a:buFont typeface="+mj-lt"/>
              <a:buAutoNum type="arabicPeriod"/>
            </a:pPr>
            <a:r>
              <a:rPr lang="en-US" dirty="0"/>
              <a:t>Calculation possibility</a:t>
            </a:r>
          </a:p>
          <a:p>
            <a:pPr marL="971550" lvl="1" indent="-514350">
              <a:buFont typeface="+mj-lt"/>
              <a:buAutoNum type="arabicPeriod"/>
            </a:pPr>
            <a:r>
              <a:rPr lang="en-US" dirty="0"/>
              <a:t>Definability of a scoring function.</a:t>
            </a:r>
            <a:endParaRPr lang="en-IN" dirty="0"/>
          </a:p>
          <a:p>
            <a:pPr marL="457200" lvl="1" indent="0">
              <a:buNone/>
            </a:pPr>
            <a:endParaRPr lang="en-US" dirty="0"/>
          </a:p>
        </p:txBody>
      </p:sp>
      <p:sp>
        <p:nvSpPr>
          <p:cNvPr id="4" name="Date Placeholder 3">
            <a:extLst>
              <a:ext uri="{FF2B5EF4-FFF2-40B4-BE49-F238E27FC236}">
                <a16:creationId xmlns:a16="http://schemas.microsoft.com/office/drawing/2014/main" id="{460D651C-9CCB-ECC6-0A40-F688A425A882}"/>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E78D08E9-0DE5-BBDC-10E1-F3F960DA6CF0}"/>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64A150D0-9240-A936-A8A7-94DE8ACFCA4C}"/>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12</a:t>
            </a:fld>
            <a:endParaRPr lang="en-US" dirty="0">
              <a:solidFill>
                <a:prstClr val="black">
                  <a:tint val="75000"/>
                </a:prstClr>
              </a:solidFill>
            </a:endParaRPr>
          </a:p>
        </p:txBody>
      </p:sp>
    </p:spTree>
    <p:extLst>
      <p:ext uri="{BB962C8B-B14F-4D97-AF65-F5344CB8AC3E}">
        <p14:creationId xmlns:p14="http://schemas.microsoft.com/office/powerpoint/2010/main" val="3030343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62B05-5642-A080-D3CD-E65E884DB7AF}"/>
              </a:ext>
            </a:extLst>
          </p:cNvPr>
          <p:cNvSpPr>
            <a:spLocks noGrp="1"/>
          </p:cNvSpPr>
          <p:nvPr>
            <p:ph type="title"/>
          </p:nvPr>
        </p:nvSpPr>
        <p:spPr/>
        <p:txBody>
          <a:bodyPr/>
          <a:lstStyle/>
          <a:p>
            <a:r>
              <a:rPr lang="en-US" b="1" dirty="0"/>
              <a:t>A) Representation space</a:t>
            </a:r>
            <a:endParaRPr lang="en-IN" dirty="0"/>
          </a:p>
        </p:txBody>
      </p:sp>
      <p:sp>
        <p:nvSpPr>
          <p:cNvPr id="3" name="Content Placeholder 2">
            <a:extLst>
              <a:ext uri="{FF2B5EF4-FFF2-40B4-BE49-F238E27FC236}">
                <a16:creationId xmlns:a16="http://schemas.microsoft.com/office/drawing/2014/main" id="{CAD222B6-E959-9C2F-6E2D-665CFF1DFC10}"/>
              </a:ext>
            </a:extLst>
          </p:cNvPr>
          <p:cNvSpPr>
            <a:spLocks noGrp="1"/>
          </p:cNvSpPr>
          <p:nvPr>
            <p:ph idx="1"/>
          </p:nvPr>
        </p:nvSpPr>
        <p:spPr/>
        <p:txBody>
          <a:bodyPr/>
          <a:lstStyle/>
          <a:p>
            <a:r>
              <a:rPr lang="en-US" dirty="0"/>
              <a:t>Types:</a:t>
            </a:r>
          </a:p>
          <a:p>
            <a:pPr marL="914400" lvl="1" indent="-457200">
              <a:buFont typeface="+mj-lt"/>
              <a:buAutoNum type="arabicPeriod"/>
            </a:pPr>
            <a:r>
              <a:rPr lang="en-US" dirty="0"/>
              <a:t>Point-wise Space</a:t>
            </a:r>
          </a:p>
          <a:p>
            <a:pPr marL="914400" lvl="1" indent="-457200">
              <a:buFont typeface="+mj-lt"/>
              <a:buAutoNum type="arabicPeriod"/>
            </a:pPr>
            <a:r>
              <a:rPr lang="en-US" dirty="0"/>
              <a:t>Complex Vector Space</a:t>
            </a:r>
          </a:p>
          <a:p>
            <a:pPr marL="914400" lvl="1" indent="-457200">
              <a:buFont typeface="+mj-lt"/>
              <a:buAutoNum type="arabicPeriod"/>
            </a:pPr>
            <a:r>
              <a:rPr lang="en-US" dirty="0"/>
              <a:t>Gaussian Space</a:t>
            </a:r>
          </a:p>
          <a:p>
            <a:pPr marL="914400" lvl="1" indent="-457200">
              <a:buFont typeface="+mj-lt"/>
              <a:buAutoNum type="arabicPeriod"/>
            </a:pPr>
            <a:r>
              <a:rPr lang="en-US" dirty="0"/>
              <a:t>Manifold Space</a:t>
            </a:r>
          </a:p>
        </p:txBody>
      </p:sp>
      <p:sp>
        <p:nvSpPr>
          <p:cNvPr id="4" name="Date Placeholder 3">
            <a:extLst>
              <a:ext uri="{FF2B5EF4-FFF2-40B4-BE49-F238E27FC236}">
                <a16:creationId xmlns:a16="http://schemas.microsoft.com/office/drawing/2014/main" id="{460D651C-9CCB-ECC6-0A40-F688A425A882}"/>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E78D08E9-0DE5-BBDC-10E1-F3F960DA6CF0}"/>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64A150D0-9240-A936-A8A7-94DE8ACFCA4C}"/>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13</a:t>
            </a:fld>
            <a:endParaRPr lang="en-US" dirty="0">
              <a:solidFill>
                <a:prstClr val="black">
                  <a:tint val="75000"/>
                </a:prstClr>
              </a:solidFill>
            </a:endParaRPr>
          </a:p>
        </p:txBody>
      </p:sp>
      <p:pic>
        <p:nvPicPr>
          <p:cNvPr id="10" name="Picture 9">
            <a:extLst>
              <a:ext uri="{FF2B5EF4-FFF2-40B4-BE49-F238E27FC236}">
                <a16:creationId xmlns:a16="http://schemas.microsoft.com/office/drawing/2014/main" id="{E783BF69-1184-6D30-9DE7-15E829B20D1C}"/>
              </a:ext>
            </a:extLst>
          </p:cNvPr>
          <p:cNvPicPr>
            <a:picLocks noChangeAspect="1"/>
          </p:cNvPicPr>
          <p:nvPr/>
        </p:nvPicPr>
        <p:blipFill>
          <a:blip r:embed="rId2"/>
          <a:stretch>
            <a:fillRect/>
          </a:stretch>
        </p:blipFill>
        <p:spPr>
          <a:xfrm>
            <a:off x="1737247" y="3912042"/>
            <a:ext cx="9523171" cy="2886323"/>
          </a:xfrm>
          <a:prstGeom prst="rect">
            <a:avLst/>
          </a:prstGeom>
        </p:spPr>
      </p:pic>
    </p:spTree>
    <p:extLst>
      <p:ext uri="{BB962C8B-B14F-4D97-AF65-F5344CB8AC3E}">
        <p14:creationId xmlns:p14="http://schemas.microsoft.com/office/powerpoint/2010/main" val="252558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04437-C926-D3DB-F68D-CFD21819C4BB}"/>
              </a:ext>
            </a:extLst>
          </p:cNvPr>
          <p:cNvSpPr>
            <a:spLocks noGrp="1"/>
          </p:cNvSpPr>
          <p:nvPr>
            <p:ph type="title"/>
          </p:nvPr>
        </p:nvSpPr>
        <p:spPr/>
        <p:txBody>
          <a:bodyPr/>
          <a:lstStyle/>
          <a:p>
            <a:r>
              <a:rPr lang="en-IN" dirty="0"/>
              <a:t>Point-wise Space</a:t>
            </a:r>
          </a:p>
        </p:txBody>
      </p:sp>
      <p:sp>
        <p:nvSpPr>
          <p:cNvPr id="3" name="Content Placeholder 2">
            <a:extLst>
              <a:ext uri="{FF2B5EF4-FFF2-40B4-BE49-F238E27FC236}">
                <a16:creationId xmlns:a16="http://schemas.microsoft.com/office/drawing/2014/main" id="{A3121101-93D9-E7CC-CED0-A83823271EC2}"/>
              </a:ext>
            </a:extLst>
          </p:cNvPr>
          <p:cNvSpPr>
            <a:spLocks noGrp="1"/>
          </p:cNvSpPr>
          <p:nvPr>
            <p:ph idx="1"/>
          </p:nvPr>
        </p:nvSpPr>
        <p:spPr/>
        <p:txBody>
          <a:bodyPr>
            <a:normAutofit/>
          </a:bodyPr>
          <a:lstStyle/>
          <a:p>
            <a:r>
              <a:rPr lang="en-US" dirty="0"/>
              <a:t>The pointwise Euclidean space is widely applied for representing entities and relations, projecting relation embedding in vector or matrix space, or capturing relational interactions.</a:t>
            </a:r>
          </a:p>
          <a:p>
            <a:r>
              <a:rPr lang="en-US" b="1" dirty="0" err="1"/>
              <a:t>TransE</a:t>
            </a:r>
            <a:r>
              <a:rPr lang="en-US" b="1" dirty="0"/>
              <a:t>:</a:t>
            </a:r>
          </a:p>
          <a:p>
            <a:pPr lvl="1"/>
            <a:r>
              <a:rPr lang="en-US" dirty="0" err="1"/>
              <a:t>TransE</a:t>
            </a:r>
            <a:r>
              <a:rPr lang="en-US" dirty="0"/>
              <a:t> represents entities and relations in </a:t>
            </a:r>
            <a:r>
              <a:rPr lang="en-US" b="1" dirty="0"/>
              <a:t>d-dimension vector space</a:t>
            </a:r>
            <a:r>
              <a:rPr lang="en-US" dirty="0"/>
              <a:t>, i.e., </a:t>
            </a:r>
            <a:r>
              <a:rPr lang="en-US" dirty="0" err="1"/>
              <a:t>h,t</a:t>
            </a:r>
            <a:r>
              <a:rPr lang="en-US" dirty="0"/>
              <a:t>, r ∈ R</a:t>
            </a:r>
            <a:r>
              <a:rPr lang="en-US" baseline="30000" dirty="0"/>
              <a:t>d</a:t>
            </a:r>
            <a:r>
              <a:rPr lang="en-US" dirty="0"/>
              <a:t> , and makes embeddings follow the </a:t>
            </a:r>
            <a:r>
              <a:rPr lang="en-US" dirty="0">
                <a:highlight>
                  <a:srgbClr val="FFFF00"/>
                </a:highlight>
              </a:rPr>
              <a:t>translational principle </a:t>
            </a:r>
            <a:r>
              <a:rPr lang="en-US" dirty="0" err="1">
                <a:highlight>
                  <a:srgbClr val="FFFF00"/>
                </a:highlight>
              </a:rPr>
              <a:t>h+r</a:t>
            </a:r>
            <a:r>
              <a:rPr lang="en-US" dirty="0">
                <a:highlight>
                  <a:srgbClr val="FFFF00"/>
                </a:highlight>
              </a:rPr>
              <a:t> ≈ t</a:t>
            </a:r>
            <a:r>
              <a:rPr lang="en-US" dirty="0"/>
              <a:t>. </a:t>
            </a:r>
          </a:p>
          <a:p>
            <a:pPr lvl="1"/>
            <a:r>
              <a:rPr lang="en-US" b="1" dirty="0"/>
              <a:t>Problem</a:t>
            </a:r>
            <a:r>
              <a:rPr lang="en-US" dirty="0"/>
              <a:t>: Insufficiency of a single space for both entities and relations.</a:t>
            </a:r>
            <a:endParaRPr lang="en-IN" b="1" dirty="0"/>
          </a:p>
        </p:txBody>
      </p:sp>
      <p:sp>
        <p:nvSpPr>
          <p:cNvPr id="4" name="Date Placeholder 3">
            <a:extLst>
              <a:ext uri="{FF2B5EF4-FFF2-40B4-BE49-F238E27FC236}">
                <a16:creationId xmlns:a16="http://schemas.microsoft.com/office/drawing/2014/main" id="{14BE0A52-022A-7F54-33CB-EE5EDAC48BE8}"/>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67318768-6E49-246B-14DE-D45138A27082}"/>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19072514-FE39-037F-3AF5-89C292B78671}"/>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14</a:t>
            </a:fld>
            <a:endParaRPr lang="en-US" dirty="0">
              <a:solidFill>
                <a:prstClr val="black">
                  <a:tint val="75000"/>
                </a:prstClr>
              </a:solidFill>
            </a:endParaRPr>
          </a:p>
        </p:txBody>
      </p:sp>
    </p:spTree>
    <p:extLst>
      <p:ext uri="{BB962C8B-B14F-4D97-AF65-F5344CB8AC3E}">
        <p14:creationId xmlns:p14="http://schemas.microsoft.com/office/powerpoint/2010/main" val="39303806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04437-C926-D3DB-F68D-CFD21819C4BB}"/>
              </a:ext>
            </a:extLst>
          </p:cNvPr>
          <p:cNvSpPr>
            <a:spLocks noGrp="1"/>
          </p:cNvSpPr>
          <p:nvPr>
            <p:ph type="title"/>
          </p:nvPr>
        </p:nvSpPr>
        <p:spPr/>
        <p:txBody>
          <a:bodyPr/>
          <a:lstStyle/>
          <a:p>
            <a:r>
              <a:rPr lang="en-IN" dirty="0"/>
              <a:t>Point-wise Space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121101-93D9-E7CC-CED0-A83823271EC2}"/>
                  </a:ext>
                </a:extLst>
              </p:cNvPr>
              <p:cNvSpPr>
                <a:spLocks noGrp="1"/>
              </p:cNvSpPr>
              <p:nvPr>
                <p:ph idx="1"/>
              </p:nvPr>
            </p:nvSpPr>
            <p:spPr/>
            <p:txBody>
              <a:bodyPr>
                <a:normAutofit/>
              </a:bodyPr>
              <a:lstStyle/>
              <a:p>
                <a:r>
                  <a:rPr lang="en-US" b="1" dirty="0"/>
                  <a:t>TransR:</a:t>
                </a:r>
              </a:p>
              <a:p>
                <a:pPr lvl="1"/>
                <a:r>
                  <a:rPr lang="en-US" dirty="0"/>
                  <a:t>Separated spaces for entities and relations. </a:t>
                </a:r>
              </a:p>
              <a:p>
                <a:pPr lvl="1"/>
                <a:r>
                  <a:rPr lang="en-US" dirty="0"/>
                  <a:t>Projects entities (</a:t>
                </a:r>
                <a:r>
                  <a:rPr lang="en-US" dirty="0" err="1"/>
                  <a:t>h,t</a:t>
                </a:r>
                <a:r>
                  <a:rPr lang="en-US" dirty="0"/>
                  <a:t> ∈ </a:t>
                </a:r>
                <a:r>
                  <a:rPr lang="en-US" dirty="0" err="1"/>
                  <a:t>R</a:t>
                </a:r>
                <a:r>
                  <a:rPr lang="en-US" baseline="30000" dirty="0" err="1"/>
                  <a:t>k</a:t>
                </a:r>
                <a:r>
                  <a:rPr lang="en-US" dirty="0"/>
                  <a:t>) into relation (r ∈ R</a:t>
                </a:r>
                <a:r>
                  <a:rPr lang="en-US" baseline="30000" dirty="0"/>
                  <a:t>d</a:t>
                </a:r>
                <a:r>
                  <a:rPr lang="en-US" dirty="0"/>
                  <a:t>) space by a projection matrix </a:t>
                </a:r>
                <a:r>
                  <a:rPr lang="en-US" dirty="0" err="1"/>
                  <a:t>M</a:t>
                </a:r>
                <a:r>
                  <a:rPr lang="en-US" baseline="-25000" dirty="0" err="1"/>
                  <a:t>r</a:t>
                </a:r>
                <a:r>
                  <a:rPr lang="en-US" dirty="0"/>
                  <a:t> ∈ </a:t>
                </a:r>
                <a:r>
                  <a:rPr lang="en-US" dirty="0" err="1"/>
                  <a:t>R</a:t>
                </a:r>
                <a:r>
                  <a:rPr lang="en-US" baseline="30000" dirty="0" err="1"/>
                  <a:t>k×d</a:t>
                </a:r>
                <a:endParaRPr lang="en-IN" b="1" baseline="30000" dirty="0"/>
              </a:p>
              <a:p>
                <a:r>
                  <a:rPr lang="en-IN" b="1" dirty="0"/>
                  <a:t>NTN:</a:t>
                </a:r>
              </a:p>
              <a:p>
                <a:pPr lvl="1"/>
                <a:r>
                  <a:rPr lang="en-US" dirty="0"/>
                  <a:t>models entities across multiple dimensions by a </a:t>
                </a:r>
                <a:r>
                  <a:rPr lang="en-US" dirty="0">
                    <a:highlight>
                      <a:srgbClr val="FFFF00"/>
                    </a:highlight>
                  </a:rPr>
                  <a:t>bilinear tensor neural layer</a:t>
                </a:r>
                <a:r>
                  <a:rPr lang="en-US" dirty="0"/>
                  <a:t>. </a:t>
                </a:r>
              </a:p>
              <a:p>
                <a:pPr lvl="1"/>
                <a:r>
                  <a:rPr lang="en-US" dirty="0"/>
                  <a:t>The relational interaction between head and tail </a:t>
                </a:r>
                <a:r>
                  <a:rPr lang="en-US" dirty="0" err="1"/>
                  <a:t>h</a:t>
                </a:r>
                <a:r>
                  <a:rPr lang="en-US" baseline="30000" dirty="0" err="1"/>
                  <a:t>T</a:t>
                </a:r>
                <a:r>
                  <a:rPr lang="en-US" dirty="0"/>
                  <a:t> </a:t>
                </a:r>
                <a14:m>
                  <m:oMath xmlns:m="http://schemas.openxmlformats.org/officeDocument/2006/math">
                    <m:acc>
                      <m:accPr>
                        <m:chr m:val="̂"/>
                        <m:ctrlPr>
                          <a:rPr lang="en-US" i="1" smtClean="0">
                            <a:latin typeface="Cambria Math" panose="02040503050406030204" pitchFamily="18" charset="0"/>
                          </a:rPr>
                        </m:ctrlPr>
                      </m:accPr>
                      <m:e>
                        <m:r>
                          <a:rPr lang="en-IN" b="0" i="1" smtClean="0">
                            <a:latin typeface="Cambria Math" panose="02040503050406030204" pitchFamily="18" charset="0"/>
                          </a:rPr>
                          <m:t>𝑀</m:t>
                        </m:r>
                      </m:e>
                    </m:acc>
                  </m:oMath>
                </a14:m>
                <a:r>
                  <a:rPr lang="en-US" dirty="0"/>
                  <a:t> t  is captured as a tensor denoted as </a:t>
                </a:r>
                <a14:m>
                  <m:oMath xmlns:m="http://schemas.openxmlformats.org/officeDocument/2006/math">
                    <m:acc>
                      <m:accPr>
                        <m:chr m:val="̂"/>
                        <m:ctrlPr>
                          <a:rPr lang="en-US" i="1">
                            <a:latin typeface="Cambria Math" panose="02040503050406030204" pitchFamily="18" charset="0"/>
                          </a:rPr>
                        </m:ctrlPr>
                      </m:accPr>
                      <m:e>
                        <m:r>
                          <a:rPr lang="en-IN" i="1">
                            <a:latin typeface="Cambria Math" panose="02040503050406030204" pitchFamily="18" charset="0"/>
                          </a:rPr>
                          <m:t>𝑀</m:t>
                        </m:r>
                      </m:e>
                    </m:acc>
                  </m:oMath>
                </a14:m>
                <a:r>
                  <a:rPr lang="en-US" dirty="0"/>
                  <a:t> ∈ </a:t>
                </a:r>
                <a:r>
                  <a:rPr lang="en-US" dirty="0" err="1"/>
                  <a:t>R</a:t>
                </a:r>
                <a:r>
                  <a:rPr lang="en-US" baseline="30000" dirty="0" err="1"/>
                  <a:t>d×d×k</a:t>
                </a:r>
                <a:r>
                  <a:rPr lang="en-US" dirty="0"/>
                  <a:t>.</a:t>
                </a:r>
              </a:p>
            </p:txBody>
          </p:sp>
        </mc:Choice>
        <mc:Fallback xmlns="">
          <p:sp>
            <p:nvSpPr>
              <p:cNvPr id="3" name="Content Placeholder 2">
                <a:extLst>
                  <a:ext uri="{FF2B5EF4-FFF2-40B4-BE49-F238E27FC236}">
                    <a16:creationId xmlns:a16="http://schemas.microsoft.com/office/drawing/2014/main" id="{A3121101-93D9-E7CC-CED0-A83823271EC2}"/>
                  </a:ext>
                </a:extLst>
              </p:cNvPr>
              <p:cNvSpPr>
                <a:spLocks noGrp="1" noRot="1" noChangeAspect="1" noMove="1" noResize="1" noEditPoints="1" noAdjustHandles="1" noChangeArrowheads="1" noChangeShapeType="1" noTextEdit="1"/>
              </p:cNvSpPr>
              <p:nvPr>
                <p:ph idx="1"/>
              </p:nvPr>
            </p:nvSpPr>
            <p:spPr>
              <a:blipFill>
                <a:blip r:embed="rId2"/>
                <a:stretch>
                  <a:fillRect l="-868" t="-2054"/>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14BE0A52-022A-7F54-33CB-EE5EDAC48BE8}"/>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67318768-6E49-246B-14DE-D45138A27082}"/>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19072514-FE39-037F-3AF5-89C292B78671}"/>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15</a:t>
            </a:fld>
            <a:endParaRPr lang="en-US" dirty="0">
              <a:solidFill>
                <a:prstClr val="black">
                  <a:tint val="75000"/>
                </a:prstClr>
              </a:solidFill>
            </a:endParaRPr>
          </a:p>
        </p:txBody>
      </p:sp>
    </p:spTree>
    <p:extLst>
      <p:ext uri="{BB962C8B-B14F-4D97-AF65-F5344CB8AC3E}">
        <p14:creationId xmlns:p14="http://schemas.microsoft.com/office/powerpoint/2010/main" val="37029257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04437-C926-D3DB-F68D-CFD21819C4BB}"/>
              </a:ext>
            </a:extLst>
          </p:cNvPr>
          <p:cNvSpPr>
            <a:spLocks noGrp="1"/>
          </p:cNvSpPr>
          <p:nvPr>
            <p:ph type="title"/>
          </p:nvPr>
        </p:nvSpPr>
        <p:spPr/>
        <p:txBody>
          <a:bodyPr/>
          <a:lstStyle/>
          <a:p>
            <a:r>
              <a:rPr lang="en-IN" dirty="0"/>
              <a:t>Point-wise Space</a:t>
            </a:r>
          </a:p>
        </p:txBody>
      </p:sp>
      <p:sp>
        <p:nvSpPr>
          <p:cNvPr id="3" name="Content Placeholder 2">
            <a:extLst>
              <a:ext uri="{FF2B5EF4-FFF2-40B4-BE49-F238E27FC236}">
                <a16:creationId xmlns:a16="http://schemas.microsoft.com/office/drawing/2014/main" id="{A3121101-93D9-E7CC-CED0-A83823271EC2}"/>
              </a:ext>
            </a:extLst>
          </p:cNvPr>
          <p:cNvSpPr>
            <a:spLocks noGrp="1"/>
          </p:cNvSpPr>
          <p:nvPr>
            <p:ph idx="1"/>
          </p:nvPr>
        </p:nvSpPr>
        <p:spPr/>
        <p:txBody>
          <a:bodyPr>
            <a:normAutofit/>
          </a:bodyPr>
          <a:lstStyle/>
          <a:p>
            <a:r>
              <a:rPr lang="en-US" b="1" dirty="0"/>
              <a:t>HAKE:</a:t>
            </a:r>
          </a:p>
          <a:p>
            <a:pPr lvl="1"/>
            <a:r>
              <a:rPr lang="en-US" dirty="0"/>
              <a:t>Instead of using the Cartesian coordinate system, HAKE [19] captures semantic hierarchies by mapping entities into the </a:t>
            </a:r>
            <a:r>
              <a:rPr lang="en-US" dirty="0">
                <a:highlight>
                  <a:srgbClr val="FFFF00"/>
                </a:highlight>
              </a:rPr>
              <a:t>polar coordinate system</a:t>
            </a:r>
            <a:r>
              <a:rPr lang="en-US" dirty="0"/>
              <a:t>, i.e., entity embeddings </a:t>
            </a:r>
            <a:r>
              <a:rPr lang="en-US" dirty="0" err="1"/>
              <a:t>e</a:t>
            </a:r>
            <a:r>
              <a:rPr lang="en-US" baseline="-25000" dirty="0" err="1"/>
              <a:t>m</a:t>
            </a:r>
            <a:r>
              <a:rPr lang="en-US" dirty="0"/>
              <a:t> ∈ R</a:t>
            </a:r>
            <a:r>
              <a:rPr lang="en-US" baseline="30000" dirty="0"/>
              <a:t>d</a:t>
            </a:r>
            <a:r>
              <a:rPr lang="en-US" dirty="0"/>
              <a:t> and e</a:t>
            </a:r>
            <a:r>
              <a:rPr lang="en-US" baseline="-25000" dirty="0"/>
              <a:t>p</a:t>
            </a:r>
            <a:r>
              <a:rPr lang="en-US" dirty="0"/>
              <a:t> ∈ [0, 2π)</a:t>
            </a:r>
            <a:r>
              <a:rPr lang="en-US" baseline="30000" dirty="0"/>
              <a:t>d</a:t>
            </a:r>
            <a:r>
              <a:rPr lang="en-US" dirty="0"/>
              <a:t> in the modulus and phase part, respectively.</a:t>
            </a:r>
          </a:p>
          <a:p>
            <a:r>
              <a:rPr lang="en-US" dirty="0"/>
              <a:t>Many other </a:t>
            </a:r>
            <a:r>
              <a:rPr lang="en-US" b="1" dirty="0"/>
              <a:t>translational models</a:t>
            </a:r>
            <a:r>
              <a:rPr lang="en-US" dirty="0"/>
              <a:t>, such as </a:t>
            </a:r>
            <a:r>
              <a:rPr lang="en-US" dirty="0" err="1"/>
              <a:t>TransH</a:t>
            </a:r>
            <a:r>
              <a:rPr lang="en-US" dirty="0"/>
              <a:t> [20], also use similar representation space, while </a:t>
            </a:r>
            <a:r>
              <a:rPr lang="en-US" b="1" dirty="0"/>
              <a:t>semantic matching </a:t>
            </a:r>
            <a:r>
              <a:rPr lang="en-US" dirty="0"/>
              <a:t>models use plain vector space (e.g., </a:t>
            </a:r>
            <a:r>
              <a:rPr lang="en-US" dirty="0" err="1"/>
              <a:t>HolE</a:t>
            </a:r>
            <a:r>
              <a:rPr lang="en-US" dirty="0"/>
              <a:t> [21]) and relational projection matrix (e.g., ANALOGY [22]). Principles of these translational and semantic matching models are introduced in Sections III-B1 and III-B2, respectively.</a:t>
            </a:r>
          </a:p>
        </p:txBody>
      </p:sp>
      <p:sp>
        <p:nvSpPr>
          <p:cNvPr id="4" name="Date Placeholder 3">
            <a:extLst>
              <a:ext uri="{FF2B5EF4-FFF2-40B4-BE49-F238E27FC236}">
                <a16:creationId xmlns:a16="http://schemas.microsoft.com/office/drawing/2014/main" id="{14BE0A52-022A-7F54-33CB-EE5EDAC48BE8}"/>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67318768-6E49-246B-14DE-D45138A27082}"/>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19072514-FE39-037F-3AF5-89C292B78671}"/>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16</a:t>
            </a:fld>
            <a:endParaRPr lang="en-US" dirty="0">
              <a:solidFill>
                <a:prstClr val="black">
                  <a:tint val="75000"/>
                </a:prstClr>
              </a:solidFill>
            </a:endParaRPr>
          </a:p>
        </p:txBody>
      </p:sp>
    </p:spTree>
    <p:extLst>
      <p:ext uri="{BB962C8B-B14F-4D97-AF65-F5344CB8AC3E}">
        <p14:creationId xmlns:p14="http://schemas.microsoft.com/office/powerpoint/2010/main" val="3429790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193E0-3C52-10AC-211C-2A177186A247}"/>
              </a:ext>
            </a:extLst>
          </p:cNvPr>
          <p:cNvSpPr>
            <a:spLocks noGrp="1"/>
          </p:cNvSpPr>
          <p:nvPr>
            <p:ph type="title"/>
          </p:nvPr>
        </p:nvSpPr>
        <p:spPr/>
        <p:txBody>
          <a:bodyPr/>
          <a:lstStyle/>
          <a:p>
            <a:r>
              <a:rPr lang="en-IN" dirty="0"/>
              <a:t>Complex Vector Space</a:t>
            </a:r>
          </a:p>
        </p:txBody>
      </p:sp>
      <p:sp>
        <p:nvSpPr>
          <p:cNvPr id="3" name="Content Placeholder 2">
            <a:extLst>
              <a:ext uri="{FF2B5EF4-FFF2-40B4-BE49-F238E27FC236}">
                <a16:creationId xmlns:a16="http://schemas.microsoft.com/office/drawing/2014/main" id="{62B413D2-75F6-F5D6-B28C-F08C0044CBFD}"/>
              </a:ext>
            </a:extLst>
          </p:cNvPr>
          <p:cNvSpPr>
            <a:spLocks noGrp="1"/>
          </p:cNvSpPr>
          <p:nvPr>
            <p:ph idx="1"/>
          </p:nvPr>
        </p:nvSpPr>
        <p:spPr/>
        <p:txBody>
          <a:bodyPr>
            <a:normAutofit/>
          </a:bodyPr>
          <a:lstStyle/>
          <a:p>
            <a:r>
              <a:rPr lang="en-US" dirty="0"/>
              <a:t>Instead of using a real-valued space, entities and relations are represented in a complex space, where </a:t>
            </a:r>
            <a:r>
              <a:rPr lang="en-US" dirty="0" err="1"/>
              <a:t>h,t</a:t>
            </a:r>
            <a:r>
              <a:rPr lang="en-US" dirty="0"/>
              <a:t>, r ∈ Cd . Take head entity as an example, h has a real part Re(h) and an imaginary part </a:t>
            </a:r>
            <a:r>
              <a:rPr lang="en-US" dirty="0" err="1"/>
              <a:t>Im</a:t>
            </a:r>
            <a:r>
              <a:rPr lang="en-US" dirty="0"/>
              <a:t>(h), i.e., h = Re(h)+</a:t>
            </a:r>
            <a:r>
              <a:rPr lang="en-US" dirty="0" err="1"/>
              <a:t>i</a:t>
            </a:r>
            <a:r>
              <a:rPr lang="en-US" dirty="0"/>
              <a:t> </a:t>
            </a:r>
            <a:r>
              <a:rPr lang="en-US" dirty="0" err="1"/>
              <a:t>Im</a:t>
            </a:r>
            <a:r>
              <a:rPr lang="en-US" dirty="0"/>
              <a:t>(h).</a:t>
            </a:r>
          </a:p>
          <a:p>
            <a:r>
              <a:rPr lang="en-US" dirty="0"/>
              <a:t> </a:t>
            </a:r>
            <a:r>
              <a:rPr lang="en-US" b="1" dirty="0" err="1"/>
              <a:t>ComplEx</a:t>
            </a:r>
            <a:r>
              <a:rPr lang="en-US" dirty="0"/>
              <a:t> [23]:</a:t>
            </a:r>
          </a:p>
          <a:p>
            <a:pPr lvl="1"/>
            <a:r>
              <a:rPr lang="en-US" dirty="0"/>
              <a:t>Introduced complex vector space. </a:t>
            </a:r>
          </a:p>
          <a:p>
            <a:pPr lvl="1"/>
            <a:r>
              <a:rPr lang="en-US" dirty="0"/>
              <a:t>It can capture both symmetric and antisymmetric relations. </a:t>
            </a:r>
          </a:p>
          <a:p>
            <a:pPr lvl="1"/>
            <a:r>
              <a:rPr lang="en-US" dirty="0"/>
              <a:t>The </a:t>
            </a:r>
            <a:r>
              <a:rPr lang="en-US" b="1" dirty="0"/>
              <a:t>Hermitian dot product </a:t>
            </a:r>
            <a:r>
              <a:rPr lang="en-US" dirty="0"/>
              <a:t>is used to do composition for relation, head, and the conjugate of the tail.</a:t>
            </a:r>
            <a:endParaRPr lang="en-IN" dirty="0"/>
          </a:p>
        </p:txBody>
      </p:sp>
      <p:sp>
        <p:nvSpPr>
          <p:cNvPr id="4" name="Date Placeholder 3">
            <a:extLst>
              <a:ext uri="{FF2B5EF4-FFF2-40B4-BE49-F238E27FC236}">
                <a16:creationId xmlns:a16="http://schemas.microsoft.com/office/drawing/2014/main" id="{C94821FD-F22D-3C5E-85D3-1AD1E12EA644}"/>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96B18AF9-0881-104B-6F4E-80FE2C7DAAE9}"/>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9A902415-F496-687E-830B-10FDDFE60993}"/>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17</a:t>
            </a:fld>
            <a:endParaRPr lang="en-US" dirty="0">
              <a:solidFill>
                <a:prstClr val="black">
                  <a:tint val="75000"/>
                </a:prstClr>
              </a:solidFill>
            </a:endParaRPr>
          </a:p>
        </p:txBody>
      </p:sp>
    </p:spTree>
    <p:extLst>
      <p:ext uri="{BB962C8B-B14F-4D97-AF65-F5344CB8AC3E}">
        <p14:creationId xmlns:p14="http://schemas.microsoft.com/office/powerpoint/2010/main" val="1653273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193E0-3C52-10AC-211C-2A177186A247}"/>
              </a:ext>
            </a:extLst>
          </p:cNvPr>
          <p:cNvSpPr>
            <a:spLocks noGrp="1"/>
          </p:cNvSpPr>
          <p:nvPr>
            <p:ph type="title"/>
          </p:nvPr>
        </p:nvSpPr>
        <p:spPr/>
        <p:txBody>
          <a:bodyPr/>
          <a:lstStyle/>
          <a:p>
            <a:r>
              <a:rPr lang="en-IN" dirty="0"/>
              <a:t>Complex Vector Space</a:t>
            </a:r>
          </a:p>
        </p:txBody>
      </p:sp>
      <p:sp>
        <p:nvSpPr>
          <p:cNvPr id="3" name="Content Placeholder 2">
            <a:extLst>
              <a:ext uri="{FF2B5EF4-FFF2-40B4-BE49-F238E27FC236}">
                <a16:creationId xmlns:a16="http://schemas.microsoft.com/office/drawing/2014/main" id="{62B413D2-75F6-F5D6-B28C-F08C0044CBFD}"/>
              </a:ext>
            </a:extLst>
          </p:cNvPr>
          <p:cNvSpPr>
            <a:spLocks noGrp="1"/>
          </p:cNvSpPr>
          <p:nvPr>
            <p:ph idx="1"/>
          </p:nvPr>
        </p:nvSpPr>
        <p:spPr/>
        <p:txBody>
          <a:bodyPr>
            <a:normAutofit/>
          </a:bodyPr>
          <a:lstStyle/>
          <a:p>
            <a:r>
              <a:rPr lang="en-IN" b="1" dirty="0" err="1"/>
              <a:t>RotatE</a:t>
            </a:r>
            <a:r>
              <a:rPr lang="en-IN" dirty="0"/>
              <a:t> [24]: </a:t>
            </a:r>
          </a:p>
          <a:p>
            <a:pPr lvl="1"/>
            <a:r>
              <a:rPr lang="en-IN" dirty="0"/>
              <a:t>Inspired by Euler’s identity </a:t>
            </a:r>
            <a:r>
              <a:rPr lang="en-IN" dirty="0" err="1"/>
              <a:t>ei</a:t>
            </a:r>
            <a:r>
              <a:rPr lang="el-GR" dirty="0"/>
              <a:t>θ = </a:t>
            </a:r>
            <a:r>
              <a:rPr lang="en-IN" dirty="0"/>
              <a:t>cos </a:t>
            </a:r>
            <a:r>
              <a:rPr lang="el-GR" dirty="0"/>
              <a:t>θ + </a:t>
            </a:r>
            <a:r>
              <a:rPr lang="en-IN" dirty="0" err="1"/>
              <a:t>i</a:t>
            </a:r>
            <a:r>
              <a:rPr lang="en-IN" dirty="0"/>
              <a:t> sin </a:t>
            </a:r>
            <a:r>
              <a:rPr lang="el-GR" dirty="0"/>
              <a:t>θ, </a:t>
            </a:r>
            <a:r>
              <a:rPr lang="en-IN" dirty="0"/>
              <a:t>it proposes a </a:t>
            </a:r>
            <a:r>
              <a:rPr lang="en-IN" b="1" dirty="0"/>
              <a:t>rotational model </a:t>
            </a:r>
            <a:r>
              <a:rPr lang="en-IN" dirty="0"/>
              <a:t>taking </a:t>
            </a:r>
            <a:r>
              <a:rPr lang="en-IN" dirty="0">
                <a:highlight>
                  <a:srgbClr val="FFFF00"/>
                </a:highlight>
              </a:rPr>
              <a:t>relation as a rotation from head entity to tail entity</a:t>
            </a:r>
            <a:r>
              <a:rPr lang="en-IN" dirty="0"/>
              <a:t> in complex space as t = h ◦ r, where ◦ denotes the elementwise </a:t>
            </a:r>
            <a:r>
              <a:rPr lang="en-IN" dirty="0" err="1"/>
              <a:t>Hadmard</a:t>
            </a:r>
            <a:r>
              <a:rPr lang="en-IN" dirty="0"/>
              <a:t> product.</a:t>
            </a:r>
          </a:p>
          <a:p>
            <a:r>
              <a:rPr lang="en-IN" b="1" dirty="0" err="1"/>
              <a:t>QuatE</a:t>
            </a:r>
            <a:r>
              <a:rPr lang="en-IN" b="1" dirty="0"/>
              <a:t>:</a:t>
            </a:r>
          </a:p>
          <a:p>
            <a:pPr lvl="1"/>
            <a:r>
              <a:rPr lang="en-US" dirty="0"/>
              <a:t>extends the complex-valued space into </a:t>
            </a:r>
            <a:r>
              <a:rPr lang="en-US" b="1" dirty="0"/>
              <a:t>hypercomplex</a:t>
            </a:r>
            <a:r>
              <a:rPr lang="en-US" dirty="0"/>
              <a:t> </a:t>
            </a:r>
            <a:r>
              <a:rPr lang="en-US" dirty="0" err="1"/>
              <a:t>h,t</a:t>
            </a:r>
            <a:r>
              <a:rPr lang="en-US" dirty="0"/>
              <a:t>, r ∈ </a:t>
            </a:r>
            <a:r>
              <a:rPr lang="en-US" dirty="0" err="1"/>
              <a:t>H</a:t>
            </a:r>
            <a:r>
              <a:rPr lang="en-US" baseline="30000" dirty="0" err="1"/>
              <a:t>d</a:t>
            </a:r>
            <a:r>
              <a:rPr lang="en-US" dirty="0"/>
              <a:t> by a </a:t>
            </a:r>
            <a:r>
              <a:rPr lang="en-US" b="1" dirty="0"/>
              <a:t>quaternion Q</a:t>
            </a:r>
            <a:r>
              <a:rPr lang="en-US" dirty="0"/>
              <a:t> = a + b</a:t>
            </a:r>
            <a:r>
              <a:rPr lang="en-US" b="1" dirty="0"/>
              <a:t>i</a:t>
            </a:r>
            <a:r>
              <a:rPr lang="en-US" dirty="0"/>
              <a:t> + </a:t>
            </a:r>
            <a:r>
              <a:rPr lang="en-US" dirty="0" err="1"/>
              <a:t>c</a:t>
            </a:r>
            <a:r>
              <a:rPr lang="en-US" b="1" dirty="0" err="1"/>
              <a:t>j</a:t>
            </a:r>
            <a:r>
              <a:rPr lang="en-US" dirty="0"/>
              <a:t> + d</a:t>
            </a:r>
            <a:r>
              <a:rPr lang="en-US" b="1" dirty="0"/>
              <a:t>k</a:t>
            </a:r>
            <a:r>
              <a:rPr lang="en-US" dirty="0"/>
              <a:t> with </a:t>
            </a:r>
            <a:r>
              <a:rPr lang="en-US" b="1" dirty="0"/>
              <a:t>three imaginary components</a:t>
            </a:r>
            <a:r>
              <a:rPr lang="en-US" dirty="0"/>
              <a:t>, where the quaternion inner product, i.e., the Hamilton product h ⊗ r, is used as compositional operator for head entity and relation.</a:t>
            </a:r>
            <a:endParaRPr lang="en-IN" b="1" dirty="0"/>
          </a:p>
        </p:txBody>
      </p:sp>
      <p:sp>
        <p:nvSpPr>
          <p:cNvPr id="4" name="Date Placeholder 3">
            <a:extLst>
              <a:ext uri="{FF2B5EF4-FFF2-40B4-BE49-F238E27FC236}">
                <a16:creationId xmlns:a16="http://schemas.microsoft.com/office/drawing/2014/main" id="{C94821FD-F22D-3C5E-85D3-1AD1E12EA644}"/>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96B18AF9-0881-104B-6F4E-80FE2C7DAAE9}"/>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9A902415-F496-687E-830B-10FDDFE60993}"/>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18</a:t>
            </a:fld>
            <a:endParaRPr lang="en-US" dirty="0">
              <a:solidFill>
                <a:prstClr val="black">
                  <a:tint val="75000"/>
                </a:prstClr>
              </a:solidFill>
            </a:endParaRPr>
          </a:p>
        </p:txBody>
      </p:sp>
    </p:spTree>
    <p:extLst>
      <p:ext uri="{BB962C8B-B14F-4D97-AF65-F5344CB8AC3E}">
        <p14:creationId xmlns:p14="http://schemas.microsoft.com/office/powerpoint/2010/main" val="26228213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193E0-3C52-10AC-211C-2A177186A247}"/>
              </a:ext>
            </a:extLst>
          </p:cNvPr>
          <p:cNvSpPr>
            <a:spLocks noGrp="1"/>
          </p:cNvSpPr>
          <p:nvPr>
            <p:ph type="title"/>
          </p:nvPr>
        </p:nvSpPr>
        <p:spPr/>
        <p:txBody>
          <a:bodyPr/>
          <a:lstStyle/>
          <a:p>
            <a:r>
              <a:rPr lang="en-IN" dirty="0"/>
              <a:t>Complex Vector Space</a:t>
            </a:r>
          </a:p>
        </p:txBody>
      </p:sp>
      <p:sp>
        <p:nvSpPr>
          <p:cNvPr id="3" name="Content Placeholder 2">
            <a:extLst>
              <a:ext uri="{FF2B5EF4-FFF2-40B4-BE49-F238E27FC236}">
                <a16:creationId xmlns:a16="http://schemas.microsoft.com/office/drawing/2014/main" id="{62B413D2-75F6-F5D6-B28C-F08C0044CBFD}"/>
              </a:ext>
            </a:extLst>
          </p:cNvPr>
          <p:cNvSpPr>
            <a:spLocks noGrp="1"/>
          </p:cNvSpPr>
          <p:nvPr>
            <p:ph idx="1"/>
          </p:nvPr>
        </p:nvSpPr>
        <p:spPr/>
        <p:txBody>
          <a:bodyPr>
            <a:normAutofit/>
          </a:bodyPr>
          <a:lstStyle/>
          <a:p>
            <a:r>
              <a:rPr lang="en-US" b="1" dirty="0" err="1"/>
              <a:t>RotatE</a:t>
            </a:r>
            <a:r>
              <a:rPr lang="en-US" dirty="0"/>
              <a:t> [24]:</a:t>
            </a:r>
          </a:p>
          <a:p>
            <a:pPr lvl="1"/>
            <a:r>
              <a:rPr lang="en-US" dirty="0"/>
              <a:t>With the introduction of the </a:t>
            </a:r>
            <a:r>
              <a:rPr lang="en-US" b="1" dirty="0"/>
              <a:t>rotational </a:t>
            </a:r>
            <a:r>
              <a:rPr lang="en-US" b="1" dirty="0" err="1"/>
              <a:t>Hadmard</a:t>
            </a:r>
            <a:r>
              <a:rPr lang="en-US" b="1" dirty="0"/>
              <a:t> product in complex space</a:t>
            </a:r>
            <a:r>
              <a:rPr lang="en-US" dirty="0"/>
              <a:t>, it can also capture </a:t>
            </a:r>
            <a:r>
              <a:rPr lang="en-US" b="1" dirty="0"/>
              <a:t>inversion</a:t>
            </a:r>
            <a:r>
              <a:rPr lang="en-US" dirty="0"/>
              <a:t> and </a:t>
            </a:r>
            <a:r>
              <a:rPr lang="en-US" b="1" dirty="0"/>
              <a:t>composition patterns</a:t>
            </a:r>
            <a:r>
              <a:rPr lang="en-US" dirty="0"/>
              <a:t>, as well as </a:t>
            </a:r>
            <a:r>
              <a:rPr lang="en-US" b="1" dirty="0"/>
              <a:t>symmetry</a:t>
            </a:r>
            <a:r>
              <a:rPr lang="en-US" dirty="0"/>
              <a:t> and </a:t>
            </a:r>
            <a:r>
              <a:rPr lang="en-US" b="1" dirty="0" err="1"/>
              <a:t>antisymmetry</a:t>
            </a:r>
            <a:r>
              <a:rPr lang="en-US" dirty="0"/>
              <a:t>. </a:t>
            </a:r>
          </a:p>
          <a:p>
            <a:r>
              <a:rPr lang="en-US" b="1" dirty="0" err="1"/>
              <a:t>QuatE</a:t>
            </a:r>
            <a:r>
              <a:rPr lang="en-US" dirty="0"/>
              <a:t> [25]:</a:t>
            </a:r>
          </a:p>
          <a:p>
            <a:pPr lvl="1"/>
            <a:r>
              <a:rPr lang="en-US" dirty="0"/>
              <a:t> uses the </a:t>
            </a:r>
            <a:r>
              <a:rPr lang="en-US" b="1" dirty="0"/>
              <a:t>Hamilton product </a:t>
            </a:r>
            <a:r>
              <a:rPr lang="en-US" dirty="0"/>
              <a:t>to </a:t>
            </a:r>
            <a:r>
              <a:rPr lang="en-US" b="1" dirty="0"/>
              <a:t>capture latent interdependencies </a:t>
            </a:r>
            <a:r>
              <a:rPr lang="en-US" dirty="0"/>
              <a:t>within the </a:t>
            </a:r>
            <a:r>
              <a:rPr lang="en-US" b="1" dirty="0"/>
              <a:t>4-D space </a:t>
            </a:r>
            <a:r>
              <a:rPr lang="en-US" dirty="0"/>
              <a:t>of entities and relations and gains a </a:t>
            </a:r>
            <a:r>
              <a:rPr lang="en-US" b="1" dirty="0"/>
              <a:t>more expressive rotational capability than </a:t>
            </a:r>
            <a:r>
              <a:rPr lang="en-US" b="1" dirty="0" err="1"/>
              <a:t>RotatE</a:t>
            </a:r>
            <a:r>
              <a:rPr lang="en-US" b="1" dirty="0"/>
              <a:t>.</a:t>
            </a:r>
            <a:endParaRPr lang="en-IN" b="1" dirty="0"/>
          </a:p>
        </p:txBody>
      </p:sp>
      <p:sp>
        <p:nvSpPr>
          <p:cNvPr id="4" name="Date Placeholder 3">
            <a:extLst>
              <a:ext uri="{FF2B5EF4-FFF2-40B4-BE49-F238E27FC236}">
                <a16:creationId xmlns:a16="http://schemas.microsoft.com/office/drawing/2014/main" id="{C94821FD-F22D-3C5E-85D3-1AD1E12EA644}"/>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96B18AF9-0881-104B-6F4E-80FE2C7DAAE9}"/>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9A902415-F496-687E-830B-10FDDFE60993}"/>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19</a:t>
            </a:fld>
            <a:endParaRPr lang="en-US" dirty="0">
              <a:solidFill>
                <a:prstClr val="black">
                  <a:tint val="75000"/>
                </a:prstClr>
              </a:solidFill>
            </a:endParaRPr>
          </a:p>
        </p:txBody>
      </p:sp>
    </p:spTree>
    <p:extLst>
      <p:ext uri="{BB962C8B-B14F-4D97-AF65-F5344CB8AC3E}">
        <p14:creationId xmlns:p14="http://schemas.microsoft.com/office/powerpoint/2010/main" val="2671859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p:txBody>
          <a:bodyPr/>
          <a:lstStyle/>
          <a:p>
            <a:r>
              <a:rPr lang="en-US" dirty="0">
                <a:solidFill>
                  <a:srgbClr val="FFFFFF"/>
                </a:solidFill>
              </a:rPr>
              <a:t>Agenda</a:t>
            </a:r>
            <a:endParaRPr lang="en-US" dirty="0"/>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p:txBody>
          <a:bodyPr/>
          <a:lstStyle/>
          <a:p>
            <a:pPr marL="0" indent="0">
              <a:buNone/>
            </a:pPr>
            <a:r>
              <a:rPr lang="en-US" dirty="0"/>
              <a:t>Topic one</a:t>
            </a:r>
          </a:p>
          <a:p>
            <a:pPr marL="0" indent="0">
              <a:buNone/>
            </a:pPr>
            <a:r>
              <a:rPr lang="en-US" dirty="0"/>
              <a:t>Topic two</a:t>
            </a:r>
          </a:p>
          <a:p>
            <a:pPr marL="0" indent="0">
              <a:buNone/>
            </a:pPr>
            <a:r>
              <a:rPr lang="en-US" dirty="0"/>
              <a:t>Topic three</a:t>
            </a:r>
          </a:p>
          <a:p>
            <a:pPr marL="0" indent="0">
              <a:buNone/>
            </a:pPr>
            <a:r>
              <a:rPr lang="en-US" dirty="0"/>
              <a:t>Topic four</a:t>
            </a:r>
          </a:p>
        </p:txBody>
      </p:sp>
      <p:sp>
        <p:nvSpPr>
          <p:cNvPr id="4" name="Date Placeholder 3">
            <a:extLst>
              <a:ext uri="{FF2B5EF4-FFF2-40B4-BE49-F238E27FC236}">
                <a16:creationId xmlns:a16="http://schemas.microsoft.com/office/drawing/2014/main" id="{78C8B647-084C-492D-A242-148BEA5B682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60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C4DBC-58C2-4F43-755D-6D5A1A7972C5}"/>
              </a:ext>
            </a:extLst>
          </p:cNvPr>
          <p:cNvSpPr>
            <a:spLocks noGrp="1"/>
          </p:cNvSpPr>
          <p:nvPr>
            <p:ph type="title"/>
          </p:nvPr>
        </p:nvSpPr>
        <p:spPr/>
        <p:txBody>
          <a:bodyPr/>
          <a:lstStyle/>
          <a:p>
            <a:r>
              <a:rPr lang="en-IN" dirty="0"/>
              <a:t>Gaussian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45F270-FCE1-065F-DACC-9CFF196FEB3D}"/>
                  </a:ext>
                </a:extLst>
              </p:cNvPr>
              <p:cNvSpPr>
                <a:spLocks noGrp="1"/>
              </p:cNvSpPr>
              <p:nvPr>
                <p:ph idx="1"/>
              </p:nvPr>
            </p:nvSpPr>
            <p:spPr/>
            <p:txBody>
              <a:bodyPr>
                <a:normAutofit fontScale="92500" lnSpcReduction="20000"/>
              </a:bodyPr>
              <a:lstStyle/>
              <a:p>
                <a:r>
                  <a:rPr lang="en-US" b="1" dirty="0"/>
                  <a:t>KG2E [26]:</a:t>
                </a:r>
              </a:p>
              <a:p>
                <a:pPr lvl="1"/>
                <a:r>
                  <a:rPr lang="en-US" dirty="0"/>
                  <a:t>Inspired by the Gaussian word embedding, the density-based embedding model KG2E</a:t>
                </a:r>
                <a:r>
                  <a:rPr lang="en-US" b="1" dirty="0"/>
                  <a:t> </a:t>
                </a:r>
                <a:r>
                  <a:rPr lang="en-US" dirty="0"/>
                  <a:t>introduces Gaussian distribution to deal with the (un)certainties of entities and relations. </a:t>
                </a:r>
              </a:p>
              <a:p>
                <a:pPr lvl="1"/>
                <a:r>
                  <a:rPr lang="en-US" dirty="0"/>
                  <a:t>The authors embedded entities and relations into multidimensional Gaussian distribution H ∼ N (</a:t>
                </a:r>
                <a:r>
                  <a:rPr lang="en-US" dirty="0" err="1"/>
                  <a:t>μ</a:t>
                </a:r>
                <a:r>
                  <a:rPr lang="en-US" baseline="-25000" dirty="0" err="1"/>
                  <a:t>h</a:t>
                </a:r>
                <a:r>
                  <a:rPr lang="en-US" dirty="0"/>
                  <a:t> , h) and T ∼ N (</a:t>
                </a:r>
                <a:r>
                  <a:rPr lang="en-US" dirty="0" err="1"/>
                  <a:t>μ</a:t>
                </a:r>
                <a:r>
                  <a:rPr lang="en-US" baseline="-25000" dirty="0" err="1"/>
                  <a:t>t</a:t>
                </a:r>
                <a:r>
                  <a:rPr lang="en-US" dirty="0"/>
                  <a:t>, t). </a:t>
                </a:r>
              </a:p>
              <a:p>
                <a:pPr lvl="1"/>
                <a:r>
                  <a:rPr lang="en-US" dirty="0"/>
                  <a:t>The mean vector μ indicates entities and relations’ position, and the covariance matrix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Σ</m:t>
                    </m:r>
                    <m:r>
                      <a:rPr lang="en-IN" b="0" i="1" smtClean="0">
                        <a:latin typeface="Cambria Math" panose="02040503050406030204" pitchFamily="18" charset="0"/>
                        <a:ea typeface="Cambria Math" panose="02040503050406030204" pitchFamily="18" charset="0"/>
                      </a:rPr>
                      <m:t> </m:t>
                    </m:r>
                  </m:oMath>
                </a14:m>
                <a:r>
                  <a:rPr lang="en-US" dirty="0"/>
                  <a:t>models their (un)certainties. </a:t>
                </a:r>
              </a:p>
              <a:p>
                <a:pPr lvl="1"/>
                <a:r>
                  <a:rPr lang="en-US" dirty="0"/>
                  <a:t>Following the translational principle, the probability distribution of entity transformation H − T is denoted as Pe ∼ N (</a:t>
                </a:r>
                <a:r>
                  <a:rPr lang="en-US" dirty="0" err="1"/>
                  <a:t>μ</a:t>
                </a:r>
                <a:r>
                  <a:rPr lang="en-US" baseline="-25000" dirty="0" err="1"/>
                  <a:t>h</a:t>
                </a:r>
                <a:r>
                  <a:rPr lang="en-US" dirty="0"/>
                  <a:t> − </a:t>
                </a:r>
                <a:r>
                  <a:rPr lang="en-US" dirty="0" err="1"/>
                  <a:t>μ</a:t>
                </a:r>
                <a:r>
                  <a:rPr lang="en-US" baseline="-25000" dirty="0" err="1"/>
                  <a:t>t</a:t>
                </a:r>
                <a:r>
                  <a:rPr lang="en-US" dirty="0"/>
                  <a:t>, h + t).</a:t>
                </a:r>
              </a:p>
              <a:p>
                <a:r>
                  <a:rPr lang="en-US" b="1" dirty="0" err="1"/>
                  <a:t>TransG</a:t>
                </a:r>
                <a:r>
                  <a:rPr lang="en-US" b="1" dirty="0"/>
                  <a:t> [27]:</a:t>
                </a:r>
              </a:p>
              <a:p>
                <a:pPr lvl="1"/>
                <a:r>
                  <a:rPr lang="en-US" dirty="0"/>
                  <a:t>Similarly, it </a:t>
                </a:r>
                <a:r>
                  <a:rPr lang="en-US" dirty="0">
                    <a:highlight>
                      <a:srgbClr val="FFFF00"/>
                    </a:highlight>
                  </a:rPr>
                  <a:t>represents entities with Gaussian distributions</a:t>
                </a:r>
                <a:r>
                  <a:rPr lang="en-US" dirty="0"/>
                  <a:t>, while it draws a </a:t>
                </a:r>
                <a:r>
                  <a:rPr lang="en-US" dirty="0">
                    <a:highlight>
                      <a:srgbClr val="FFFF00"/>
                    </a:highlight>
                  </a:rPr>
                  <a:t>mixture of Gaussian distribution for relation embedding</a:t>
                </a:r>
                <a:r>
                  <a:rPr lang="en-US" dirty="0"/>
                  <a:t>, where the </a:t>
                </a:r>
                <a:r>
                  <a:rPr lang="en-US" dirty="0" err="1"/>
                  <a:t>m</a:t>
                </a:r>
                <a:r>
                  <a:rPr lang="en-US" baseline="30000" dirty="0" err="1"/>
                  <a:t>th</a:t>
                </a:r>
                <a:r>
                  <a:rPr lang="en-US" dirty="0"/>
                  <a:t> component translation vector of relation r is denoted as </a:t>
                </a:r>
                <a:r>
                  <a:rPr lang="en-US" dirty="0" err="1"/>
                  <a:t>u</a:t>
                </a:r>
                <a:r>
                  <a:rPr lang="en-US" baseline="-25000" dirty="0" err="1"/>
                  <a:t>r,m</a:t>
                </a:r>
                <a:r>
                  <a:rPr lang="en-US" baseline="-25000" dirty="0"/>
                  <a:t> </a:t>
                </a:r>
                <a:r>
                  <a:rPr lang="en-US" dirty="0"/>
                  <a:t>= t − h ∼ N (</a:t>
                </a:r>
                <a:r>
                  <a:rPr lang="en-US" dirty="0" err="1"/>
                  <a:t>u</a:t>
                </a:r>
                <a:r>
                  <a:rPr lang="en-US" baseline="-25000" dirty="0" err="1"/>
                  <a:t>t</a:t>
                </a:r>
                <a:r>
                  <a:rPr lang="en-US" dirty="0"/>
                  <a:t> − u</a:t>
                </a:r>
                <a:r>
                  <a:rPr lang="en-US" baseline="-25000" dirty="0"/>
                  <a:t>h</a:t>
                </a:r>
                <a:r>
                  <a:rPr lang="en-US" dirty="0"/>
                  <a:t>, (</a:t>
                </a:r>
                <a14:m>
                  <m:oMath xmlns:m="http://schemas.openxmlformats.org/officeDocument/2006/math">
                    <m:sSubSup>
                      <m:sSubSupPr>
                        <m:ctrlPr>
                          <a:rPr lang="en-US" i="1" smtClean="0">
                            <a:latin typeface="Cambria Math" panose="02040503050406030204" pitchFamily="18" charset="0"/>
                          </a:rPr>
                        </m:ctrlPr>
                      </m:sSubSupPr>
                      <m:e>
                        <m:r>
                          <a:rPr lang="en-US" i="1" smtClean="0">
                            <a:latin typeface="Cambria Math" panose="02040503050406030204" pitchFamily="18" charset="0"/>
                            <a:ea typeface="Cambria Math" panose="02040503050406030204" pitchFamily="18" charset="0"/>
                          </a:rPr>
                          <m:t>𝜎</m:t>
                        </m:r>
                      </m:e>
                      <m:sub>
                        <m:r>
                          <a:rPr lang="en-IN" b="0" i="1" smtClean="0">
                            <a:latin typeface="Cambria Math" panose="02040503050406030204" pitchFamily="18" charset="0"/>
                          </a:rPr>
                          <m:t>h</m:t>
                        </m:r>
                      </m:sub>
                      <m:sup>
                        <m:r>
                          <a:rPr lang="en-IN" b="0" i="1" smtClean="0">
                            <a:latin typeface="Cambria Math" panose="02040503050406030204" pitchFamily="18" charset="0"/>
                          </a:rPr>
                          <m:t>2</m:t>
                        </m:r>
                      </m:sup>
                    </m:sSubSup>
                  </m:oMath>
                </a14:m>
                <a:r>
                  <a:rPr lang="en-US" dirty="0"/>
                  <a:t> +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IN" b="0" i="1" smtClean="0">
                            <a:latin typeface="Cambria Math" panose="02040503050406030204" pitchFamily="18" charset="0"/>
                            <a:ea typeface="Cambria Math" panose="02040503050406030204" pitchFamily="18" charset="0"/>
                          </a:rPr>
                          <m:t>𝑡</m:t>
                        </m:r>
                      </m:sub>
                      <m:sup>
                        <m:r>
                          <a:rPr lang="en-IN" i="1">
                            <a:latin typeface="Cambria Math" panose="02040503050406030204" pitchFamily="18" charset="0"/>
                          </a:rPr>
                          <m:t>2</m:t>
                        </m:r>
                      </m:sup>
                    </m:sSubSup>
                  </m:oMath>
                </a14:m>
                <a:r>
                  <a:rPr lang="en-US" dirty="0"/>
                  <a:t>)E).</a:t>
                </a:r>
                <a:endParaRPr lang="en-IN" dirty="0"/>
              </a:p>
            </p:txBody>
          </p:sp>
        </mc:Choice>
        <mc:Fallback xmlns="">
          <p:sp>
            <p:nvSpPr>
              <p:cNvPr id="3" name="Content Placeholder 2">
                <a:extLst>
                  <a:ext uri="{FF2B5EF4-FFF2-40B4-BE49-F238E27FC236}">
                    <a16:creationId xmlns:a16="http://schemas.microsoft.com/office/drawing/2014/main" id="{7B45F270-FCE1-065F-DACC-9CFF196FEB3D}"/>
                  </a:ext>
                </a:extLst>
              </p:cNvPr>
              <p:cNvSpPr>
                <a:spLocks noGrp="1" noRot="1" noChangeAspect="1" noMove="1" noResize="1" noEditPoints="1" noAdjustHandles="1" noChangeArrowheads="1" noChangeShapeType="1" noTextEdit="1"/>
              </p:cNvSpPr>
              <p:nvPr>
                <p:ph idx="1"/>
              </p:nvPr>
            </p:nvSpPr>
            <p:spPr>
              <a:blipFill>
                <a:blip r:embed="rId2"/>
                <a:stretch>
                  <a:fillRect l="-744" t="-3318" r="-931"/>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F4F3B97C-FBD9-266B-AA67-DF0C751EBE40}"/>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D68AF367-0319-31BF-F0EB-416DFA7A5DE5}"/>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3745C718-7B81-61C5-3F3E-BD92202CBC1A}"/>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20</a:t>
            </a:fld>
            <a:endParaRPr lang="en-US" dirty="0">
              <a:solidFill>
                <a:prstClr val="black">
                  <a:tint val="75000"/>
                </a:prstClr>
              </a:solidFill>
            </a:endParaRPr>
          </a:p>
        </p:txBody>
      </p:sp>
    </p:spTree>
    <p:extLst>
      <p:ext uri="{BB962C8B-B14F-4D97-AF65-F5344CB8AC3E}">
        <p14:creationId xmlns:p14="http://schemas.microsoft.com/office/powerpoint/2010/main" val="11273811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DBC1C-4892-BFEA-7FEF-4F4BF48437F1}"/>
              </a:ext>
            </a:extLst>
          </p:cNvPr>
          <p:cNvSpPr>
            <a:spLocks noGrp="1"/>
          </p:cNvSpPr>
          <p:nvPr>
            <p:ph type="title"/>
          </p:nvPr>
        </p:nvSpPr>
        <p:spPr/>
        <p:txBody>
          <a:bodyPr/>
          <a:lstStyle/>
          <a:p>
            <a:r>
              <a:rPr lang="en-IN" dirty="0"/>
              <a:t>Manifold and Group</a:t>
            </a:r>
          </a:p>
        </p:txBody>
      </p:sp>
      <p:sp>
        <p:nvSpPr>
          <p:cNvPr id="3" name="Content Placeholder 2">
            <a:extLst>
              <a:ext uri="{FF2B5EF4-FFF2-40B4-BE49-F238E27FC236}">
                <a16:creationId xmlns:a16="http://schemas.microsoft.com/office/drawing/2014/main" id="{B8F4D73A-ED68-BFDE-B25F-A1BD78EE4F0B}"/>
              </a:ext>
            </a:extLst>
          </p:cNvPr>
          <p:cNvSpPr>
            <a:spLocks noGrp="1"/>
          </p:cNvSpPr>
          <p:nvPr>
            <p:ph idx="1"/>
          </p:nvPr>
        </p:nvSpPr>
        <p:spPr/>
        <p:txBody>
          <a:bodyPr>
            <a:normAutofit lnSpcReduction="10000"/>
          </a:bodyPr>
          <a:lstStyle/>
          <a:p>
            <a:r>
              <a:rPr lang="en-US" dirty="0"/>
              <a:t>This section reviews knowledge representation in manifold space, lie group, and dihedral group. </a:t>
            </a:r>
          </a:p>
          <a:p>
            <a:r>
              <a:rPr lang="en-US" dirty="0"/>
              <a:t>A manifold is a topological space, which could be defined as a set of points with neighborhoods by the set theory. </a:t>
            </a:r>
          </a:p>
          <a:p>
            <a:r>
              <a:rPr lang="en-US" dirty="0"/>
              <a:t>The group is algebraic structures defined in abstract algebra.</a:t>
            </a:r>
          </a:p>
          <a:p>
            <a:r>
              <a:rPr lang="en-US" dirty="0"/>
              <a:t> Previous pointwise modeling is an ill-posed algebraic system where the number of scoring equations is far more than the number of entities and relations. </a:t>
            </a:r>
          </a:p>
          <a:p>
            <a:r>
              <a:rPr lang="en-US" dirty="0"/>
              <a:t>Moreover, embeddings are restricted in an overstrict geometric form even in some methods with subspace projection.</a:t>
            </a:r>
            <a:endParaRPr lang="en-IN" dirty="0"/>
          </a:p>
        </p:txBody>
      </p:sp>
      <p:sp>
        <p:nvSpPr>
          <p:cNvPr id="4" name="Date Placeholder 3">
            <a:extLst>
              <a:ext uri="{FF2B5EF4-FFF2-40B4-BE49-F238E27FC236}">
                <a16:creationId xmlns:a16="http://schemas.microsoft.com/office/drawing/2014/main" id="{77E5D71F-A398-049F-8D96-28249867C83A}"/>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8D868D81-67BC-015F-51C7-9A21996B8A61}"/>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2AF7D388-76AC-760A-1E62-AE3AAAD82FDD}"/>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21</a:t>
            </a:fld>
            <a:endParaRPr lang="en-US" dirty="0">
              <a:solidFill>
                <a:prstClr val="black">
                  <a:tint val="75000"/>
                </a:prstClr>
              </a:solidFill>
            </a:endParaRPr>
          </a:p>
        </p:txBody>
      </p:sp>
    </p:spTree>
    <p:extLst>
      <p:ext uri="{BB962C8B-B14F-4D97-AF65-F5344CB8AC3E}">
        <p14:creationId xmlns:p14="http://schemas.microsoft.com/office/powerpoint/2010/main" val="1216553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854A4-B0F7-2F8F-C147-49AA0343F1B8}"/>
              </a:ext>
            </a:extLst>
          </p:cNvPr>
          <p:cNvSpPr>
            <a:spLocks noGrp="1"/>
          </p:cNvSpPr>
          <p:nvPr>
            <p:ph type="title"/>
          </p:nvPr>
        </p:nvSpPr>
        <p:spPr/>
        <p:txBody>
          <a:bodyPr/>
          <a:lstStyle/>
          <a:p>
            <a:r>
              <a:rPr lang="en-IN" dirty="0"/>
              <a:t>B) Scoring Function </a:t>
            </a:r>
          </a:p>
        </p:txBody>
      </p:sp>
      <p:sp>
        <p:nvSpPr>
          <p:cNvPr id="3" name="Content Placeholder 2">
            <a:extLst>
              <a:ext uri="{FF2B5EF4-FFF2-40B4-BE49-F238E27FC236}">
                <a16:creationId xmlns:a16="http://schemas.microsoft.com/office/drawing/2014/main" id="{0930EB73-DB7F-DB2E-2D11-914ACA563BA0}"/>
              </a:ext>
            </a:extLst>
          </p:cNvPr>
          <p:cNvSpPr>
            <a:spLocks noGrp="1"/>
          </p:cNvSpPr>
          <p:nvPr>
            <p:ph idx="1"/>
          </p:nvPr>
        </p:nvSpPr>
        <p:spPr/>
        <p:txBody>
          <a:bodyPr/>
          <a:lstStyle/>
          <a:p>
            <a:r>
              <a:rPr lang="en-IN" dirty="0"/>
              <a:t>2 types:</a:t>
            </a:r>
          </a:p>
          <a:p>
            <a:pPr marL="914400" lvl="1" indent="-457200">
              <a:buFont typeface="+mj-lt"/>
              <a:buAutoNum type="arabicPeriod"/>
            </a:pPr>
            <a:r>
              <a:rPr lang="en-IN" dirty="0"/>
              <a:t>Distance based</a:t>
            </a:r>
          </a:p>
          <a:p>
            <a:pPr marL="914400" lvl="1" indent="-457200">
              <a:buFont typeface="+mj-lt"/>
              <a:buAutoNum type="arabicPeriod"/>
            </a:pPr>
            <a:r>
              <a:rPr lang="en-IN" dirty="0"/>
              <a:t>Similarity based</a:t>
            </a:r>
          </a:p>
          <a:p>
            <a:pPr marL="457200" indent="-457200">
              <a:buFont typeface="+mj-lt"/>
              <a:buAutoNum type="arabicPeriod"/>
            </a:pPr>
            <a:endParaRPr lang="en-IN" dirty="0"/>
          </a:p>
        </p:txBody>
      </p:sp>
      <p:sp>
        <p:nvSpPr>
          <p:cNvPr id="4" name="Date Placeholder 3">
            <a:extLst>
              <a:ext uri="{FF2B5EF4-FFF2-40B4-BE49-F238E27FC236}">
                <a16:creationId xmlns:a16="http://schemas.microsoft.com/office/drawing/2014/main" id="{8837FCCA-03A3-C245-EC46-E49CD5CDF0E7}"/>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5925D29B-DEB6-D080-7193-FF846AB78717}"/>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298A5D17-04E2-AD58-07FF-77762E952636}"/>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22</a:t>
            </a:fld>
            <a:endParaRPr lang="en-US" dirty="0">
              <a:solidFill>
                <a:prstClr val="black">
                  <a:tint val="75000"/>
                </a:prstClr>
              </a:solidFill>
            </a:endParaRPr>
          </a:p>
        </p:txBody>
      </p:sp>
      <p:pic>
        <p:nvPicPr>
          <p:cNvPr id="10" name="Picture 9">
            <a:extLst>
              <a:ext uri="{FF2B5EF4-FFF2-40B4-BE49-F238E27FC236}">
                <a16:creationId xmlns:a16="http://schemas.microsoft.com/office/drawing/2014/main" id="{BD77A40F-1CA0-8061-269B-2A13D8A0E6D4}"/>
              </a:ext>
            </a:extLst>
          </p:cNvPr>
          <p:cNvPicPr>
            <a:picLocks noChangeAspect="1"/>
          </p:cNvPicPr>
          <p:nvPr/>
        </p:nvPicPr>
        <p:blipFill>
          <a:blip r:embed="rId2"/>
          <a:stretch>
            <a:fillRect/>
          </a:stretch>
        </p:blipFill>
        <p:spPr>
          <a:xfrm>
            <a:off x="4675368" y="1690688"/>
            <a:ext cx="6945854" cy="3859742"/>
          </a:xfrm>
          <a:prstGeom prst="rect">
            <a:avLst/>
          </a:prstGeom>
        </p:spPr>
      </p:pic>
    </p:spTree>
    <p:extLst>
      <p:ext uri="{BB962C8B-B14F-4D97-AF65-F5344CB8AC3E}">
        <p14:creationId xmlns:p14="http://schemas.microsoft.com/office/powerpoint/2010/main" val="2400196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892EE-39BD-B27D-FF15-043D5F09C1B3}"/>
              </a:ext>
            </a:extLst>
          </p:cNvPr>
          <p:cNvSpPr>
            <a:spLocks noGrp="1"/>
          </p:cNvSpPr>
          <p:nvPr>
            <p:ph type="title"/>
          </p:nvPr>
        </p:nvSpPr>
        <p:spPr/>
        <p:txBody>
          <a:bodyPr/>
          <a:lstStyle/>
          <a:p>
            <a:r>
              <a:rPr lang="en-IN" dirty="0"/>
              <a:t>Distance based Scoring Function</a:t>
            </a:r>
          </a:p>
        </p:txBody>
      </p:sp>
      <p:sp>
        <p:nvSpPr>
          <p:cNvPr id="3" name="Content Placeholder 2">
            <a:extLst>
              <a:ext uri="{FF2B5EF4-FFF2-40B4-BE49-F238E27FC236}">
                <a16:creationId xmlns:a16="http://schemas.microsoft.com/office/drawing/2014/main" id="{2F49ACE8-EC0B-7E0D-F0F4-EF5687052126}"/>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446DD6C2-EF91-0054-0438-3579B8256CEC}"/>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7386CE36-24E6-2D83-D1D0-C2CE6755595A}"/>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9B46A20F-CABD-B5DE-7B6E-79D1B6326D31}"/>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23</a:t>
            </a:fld>
            <a:endParaRPr lang="en-US" dirty="0">
              <a:solidFill>
                <a:prstClr val="black">
                  <a:tint val="75000"/>
                </a:prstClr>
              </a:solidFill>
            </a:endParaRPr>
          </a:p>
        </p:txBody>
      </p:sp>
    </p:spTree>
    <p:extLst>
      <p:ext uri="{BB962C8B-B14F-4D97-AF65-F5344CB8AC3E}">
        <p14:creationId xmlns:p14="http://schemas.microsoft.com/office/powerpoint/2010/main" val="4286683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892EE-39BD-B27D-FF15-043D5F09C1B3}"/>
              </a:ext>
            </a:extLst>
          </p:cNvPr>
          <p:cNvSpPr>
            <a:spLocks noGrp="1"/>
          </p:cNvSpPr>
          <p:nvPr>
            <p:ph type="title"/>
          </p:nvPr>
        </p:nvSpPr>
        <p:spPr/>
        <p:txBody>
          <a:bodyPr/>
          <a:lstStyle/>
          <a:p>
            <a:r>
              <a:rPr lang="en-IN" dirty="0"/>
              <a:t>Similarity based Scoring Function</a:t>
            </a:r>
          </a:p>
        </p:txBody>
      </p:sp>
      <p:sp>
        <p:nvSpPr>
          <p:cNvPr id="3" name="Content Placeholder 2">
            <a:extLst>
              <a:ext uri="{FF2B5EF4-FFF2-40B4-BE49-F238E27FC236}">
                <a16:creationId xmlns:a16="http://schemas.microsoft.com/office/drawing/2014/main" id="{2F49ACE8-EC0B-7E0D-F0F4-EF5687052126}"/>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446DD6C2-EF91-0054-0438-3579B8256CEC}"/>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7386CE36-24E6-2D83-D1D0-C2CE6755595A}"/>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9B46A20F-CABD-B5DE-7B6E-79D1B6326D31}"/>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24</a:t>
            </a:fld>
            <a:endParaRPr lang="en-US" dirty="0">
              <a:solidFill>
                <a:prstClr val="black">
                  <a:tint val="75000"/>
                </a:prstClr>
              </a:solidFill>
            </a:endParaRPr>
          </a:p>
        </p:txBody>
      </p:sp>
    </p:spTree>
    <p:extLst>
      <p:ext uri="{BB962C8B-B14F-4D97-AF65-F5344CB8AC3E}">
        <p14:creationId xmlns:p14="http://schemas.microsoft.com/office/powerpoint/2010/main" val="3073926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892EE-39BD-B27D-FF15-043D5F09C1B3}"/>
              </a:ext>
            </a:extLst>
          </p:cNvPr>
          <p:cNvSpPr>
            <a:spLocks noGrp="1"/>
          </p:cNvSpPr>
          <p:nvPr>
            <p:ph type="title"/>
          </p:nvPr>
        </p:nvSpPr>
        <p:spPr/>
        <p:txBody>
          <a:bodyPr/>
          <a:lstStyle/>
          <a:p>
            <a:r>
              <a:rPr lang="en-IN" dirty="0"/>
              <a:t>C) Encoding Models</a:t>
            </a:r>
          </a:p>
        </p:txBody>
      </p:sp>
      <p:pic>
        <p:nvPicPr>
          <p:cNvPr id="8" name="Content Placeholder 7">
            <a:extLst>
              <a:ext uri="{FF2B5EF4-FFF2-40B4-BE49-F238E27FC236}">
                <a16:creationId xmlns:a16="http://schemas.microsoft.com/office/drawing/2014/main" id="{2A4CDDA0-A5E9-6766-8394-F2CD35ACD68F}"/>
              </a:ext>
            </a:extLst>
          </p:cNvPr>
          <p:cNvPicPr>
            <a:picLocks noGrp="1" noChangeAspect="1"/>
          </p:cNvPicPr>
          <p:nvPr>
            <p:ph idx="1"/>
          </p:nvPr>
        </p:nvPicPr>
        <p:blipFill>
          <a:blip r:embed="rId2"/>
          <a:stretch>
            <a:fillRect/>
          </a:stretch>
        </p:blipFill>
        <p:spPr>
          <a:xfrm>
            <a:off x="1181100" y="3511968"/>
            <a:ext cx="9829800" cy="2677608"/>
          </a:xfrm>
        </p:spPr>
      </p:pic>
      <p:sp>
        <p:nvSpPr>
          <p:cNvPr id="4" name="Date Placeholder 3">
            <a:extLst>
              <a:ext uri="{FF2B5EF4-FFF2-40B4-BE49-F238E27FC236}">
                <a16:creationId xmlns:a16="http://schemas.microsoft.com/office/drawing/2014/main" id="{446DD6C2-EF91-0054-0438-3579B8256CEC}"/>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7386CE36-24E6-2D83-D1D0-C2CE6755595A}"/>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9B46A20F-CABD-B5DE-7B6E-79D1B6326D31}"/>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25</a:t>
            </a:fld>
            <a:endParaRPr lang="en-US" dirty="0">
              <a:solidFill>
                <a:prstClr val="black">
                  <a:tint val="75000"/>
                </a:prstClr>
              </a:solidFill>
            </a:endParaRPr>
          </a:p>
        </p:txBody>
      </p:sp>
    </p:spTree>
    <p:extLst>
      <p:ext uri="{BB962C8B-B14F-4D97-AF65-F5344CB8AC3E}">
        <p14:creationId xmlns:p14="http://schemas.microsoft.com/office/powerpoint/2010/main" val="19435147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31BED-045D-26A7-EDDF-4F3EC340A0AE}"/>
              </a:ext>
            </a:extLst>
          </p:cNvPr>
          <p:cNvSpPr>
            <a:spLocks noGrp="1"/>
          </p:cNvSpPr>
          <p:nvPr>
            <p:ph type="title"/>
          </p:nvPr>
        </p:nvSpPr>
        <p:spPr/>
        <p:txBody>
          <a:bodyPr/>
          <a:lstStyle/>
          <a:p>
            <a:r>
              <a:rPr lang="en-IN" dirty="0"/>
              <a:t>3) Temporal KG</a:t>
            </a:r>
          </a:p>
        </p:txBody>
      </p:sp>
      <p:sp>
        <p:nvSpPr>
          <p:cNvPr id="3" name="Content Placeholder 2">
            <a:extLst>
              <a:ext uri="{FF2B5EF4-FFF2-40B4-BE49-F238E27FC236}">
                <a16:creationId xmlns:a16="http://schemas.microsoft.com/office/drawing/2014/main" id="{F1EF705C-9E88-E47D-B04B-F62B4E11AACC}"/>
              </a:ext>
            </a:extLst>
          </p:cNvPr>
          <p:cNvSpPr>
            <a:spLocks noGrp="1"/>
          </p:cNvSpPr>
          <p:nvPr>
            <p:ph idx="1"/>
          </p:nvPr>
        </p:nvSpPr>
        <p:spPr/>
        <p:txBody>
          <a:bodyPr>
            <a:normAutofit/>
          </a:bodyPr>
          <a:lstStyle/>
          <a:p>
            <a:r>
              <a:rPr lang="en-US" dirty="0"/>
              <a:t>Current research focuses on, static KG where facts are not changed with time, while the temporal dynamics of a knowledge graph are less explored. </a:t>
            </a:r>
          </a:p>
          <a:p>
            <a:r>
              <a:rPr lang="en-US" dirty="0"/>
              <a:t>However, the temporal information is of great importance because the structured knowledge only holds within a specific period, and the evolution of facts follows a time sequence.</a:t>
            </a:r>
          </a:p>
          <a:p>
            <a:r>
              <a:rPr lang="en-US" dirty="0"/>
              <a:t>Recent research begins to take temporal information into KRL and KGC, which is termed temporal KG (TKG). </a:t>
            </a:r>
          </a:p>
          <a:p>
            <a:r>
              <a:rPr lang="en-US" dirty="0"/>
              <a:t>Research efforts have been made for learning temporal and relational embeddings simultaneously. </a:t>
            </a:r>
            <a:endParaRPr lang="en-IN" dirty="0"/>
          </a:p>
        </p:txBody>
      </p:sp>
      <p:sp>
        <p:nvSpPr>
          <p:cNvPr id="4" name="Date Placeholder 3">
            <a:extLst>
              <a:ext uri="{FF2B5EF4-FFF2-40B4-BE49-F238E27FC236}">
                <a16:creationId xmlns:a16="http://schemas.microsoft.com/office/drawing/2014/main" id="{D9EA249C-300F-0947-A765-B0E56C75B395}"/>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794C2BF0-D0BE-57FD-AE54-06E39B9B5D31}"/>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FF0AB42A-9F98-2A44-2718-EB8D233DF986}"/>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26</a:t>
            </a:fld>
            <a:endParaRPr lang="en-US" dirty="0">
              <a:solidFill>
                <a:prstClr val="black">
                  <a:tint val="75000"/>
                </a:prstClr>
              </a:solidFill>
            </a:endParaRPr>
          </a:p>
        </p:txBody>
      </p:sp>
    </p:spTree>
    <p:extLst>
      <p:ext uri="{BB962C8B-B14F-4D97-AF65-F5344CB8AC3E}">
        <p14:creationId xmlns:p14="http://schemas.microsoft.com/office/powerpoint/2010/main" val="2035536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31BED-045D-26A7-EDDF-4F3EC340A0AE}"/>
              </a:ext>
            </a:extLst>
          </p:cNvPr>
          <p:cNvSpPr>
            <a:spLocks noGrp="1"/>
          </p:cNvSpPr>
          <p:nvPr>
            <p:ph type="title"/>
          </p:nvPr>
        </p:nvSpPr>
        <p:spPr/>
        <p:txBody>
          <a:bodyPr/>
          <a:lstStyle/>
          <a:p>
            <a:r>
              <a:rPr lang="en-IN" dirty="0"/>
              <a:t>3) Temporal KG</a:t>
            </a:r>
          </a:p>
        </p:txBody>
      </p:sp>
      <p:sp>
        <p:nvSpPr>
          <p:cNvPr id="3" name="Content Placeholder 2">
            <a:extLst>
              <a:ext uri="{FF2B5EF4-FFF2-40B4-BE49-F238E27FC236}">
                <a16:creationId xmlns:a16="http://schemas.microsoft.com/office/drawing/2014/main" id="{F1EF705C-9E88-E47D-B04B-F62B4E11AACC}"/>
              </a:ext>
            </a:extLst>
          </p:cNvPr>
          <p:cNvSpPr>
            <a:spLocks noGrp="1"/>
          </p:cNvSpPr>
          <p:nvPr>
            <p:ph idx="1"/>
          </p:nvPr>
        </p:nvSpPr>
        <p:spPr>
          <a:xfrm>
            <a:off x="1179575" y="1911096"/>
            <a:ext cx="9936347" cy="3859742"/>
          </a:xfrm>
        </p:spPr>
        <p:txBody>
          <a:bodyPr>
            <a:normAutofit/>
          </a:bodyPr>
          <a:lstStyle/>
          <a:p>
            <a:r>
              <a:rPr lang="en-US" dirty="0"/>
              <a:t>Relevant models for dynamic network embedding also inspire temporal KGE.</a:t>
            </a:r>
          </a:p>
          <a:p>
            <a:r>
              <a:rPr lang="en-US" dirty="0"/>
              <a:t>For example,</a:t>
            </a:r>
            <a:r>
              <a:rPr lang="en-US" b="1" dirty="0"/>
              <a:t> temporal graph attention (TGAT) network</a:t>
            </a:r>
            <a:r>
              <a:rPr lang="en-US" dirty="0"/>
              <a:t>:</a:t>
            </a:r>
          </a:p>
          <a:p>
            <a:pPr lvl="1"/>
            <a:r>
              <a:rPr lang="en-US" dirty="0"/>
              <a:t>captures temporal–topological structure and learn time-feature interactions simultaneously may be useful to preserve temporal-aware relation for KG.</a:t>
            </a:r>
            <a:endParaRPr lang="en-IN" dirty="0"/>
          </a:p>
        </p:txBody>
      </p:sp>
      <p:sp>
        <p:nvSpPr>
          <p:cNvPr id="4" name="Date Placeholder 3">
            <a:extLst>
              <a:ext uri="{FF2B5EF4-FFF2-40B4-BE49-F238E27FC236}">
                <a16:creationId xmlns:a16="http://schemas.microsoft.com/office/drawing/2014/main" id="{D9EA249C-300F-0947-A765-B0E56C75B395}"/>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794C2BF0-D0BE-57FD-AE54-06E39B9B5D31}"/>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FF0AB42A-9F98-2A44-2718-EB8D233DF986}"/>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27</a:t>
            </a:fld>
            <a:endParaRPr lang="en-US" dirty="0">
              <a:solidFill>
                <a:prstClr val="black">
                  <a:tint val="75000"/>
                </a:prstClr>
              </a:solidFill>
            </a:endParaRPr>
          </a:p>
        </p:txBody>
      </p:sp>
    </p:spTree>
    <p:extLst>
      <p:ext uri="{BB962C8B-B14F-4D97-AF65-F5344CB8AC3E}">
        <p14:creationId xmlns:p14="http://schemas.microsoft.com/office/powerpoint/2010/main" val="24404652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20334-A2BF-CB58-7F05-99D530FBA511}"/>
              </a:ext>
            </a:extLst>
          </p:cNvPr>
          <p:cNvSpPr>
            <a:spLocks noGrp="1"/>
          </p:cNvSpPr>
          <p:nvPr>
            <p:ph type="title"/>
          </p:nvPr>
        </p:nvSpPr>
        <p:spPr/>
        <p:txBody>
          <a:bodyPr/>
          <a:lstStyle/>
          <a:p>
            <a:r>
              <a:rPr lang="en-IN" dirty="0"/>
              <a:t>Why TKG? [2 NLSM]</a:t>
            </a:r>
          </a:p>
        </p:txBody>
      </p:sp>
      <p:sp>
        <p:nvSpPr>
          <p:cNvPr id="3" name="Content Placeholder 2">
            <a:extLst>
              <a:ext uri="{FF2B5EF4-FFF2-40B4-BE49-F238E27FC236}">
                <a16:creationId xmlns:a16="http://schemas.microsoft.com/office/drawing/2014/main" id="{CF1C10F9-1227-BDE2-8B27-AF94758233F6}"/>
              </a:ext>
            </a:extLst>
          </p:cNvPr>
          <p:cNvSpPr>
            <a:spLocks noGrp="1"/>
          </p:cNvSpPr>
          <p:nvPr>
            <p:ph idx="1"/>
          </p:nvPr>
        </p:nvSpPr>
        <p:spPr/>
        <p:txBody>
          <a:bodyPr/>
          <a:lstStyle/>
          <a:p>
            <a:r>
              <a:rPr lang="en-US" dirty="0"/>
              <a:t>Temporal information is of great importance because the structured knowledge only holds within a specific period, and the evolution of facts follows a time sequence.</a:t>
            </a:r>
          </a:p>
          <a:p>
            <a:r>
              <a:rPr lang="en-US" dirty="0"/>
              <a:t>Temporal dynamics of a knowledge graph are less explored.</a:t>
            </a:r>
            <a:endParaRPr lang="en-IN" dirty="0"/>
          </a:p>
          <a:p>
            <a:endParaRPr lang="en-IN" dirty="0"/>
          </a:p>
        </p:txBody>
      </p:sp>
      <p:sp>
        <p:nvSpPr>
          <p:cNvPr id="4" name="Date Placeholder 3">
            <a:extLst>
              <a:ext uri="{FF2B5EF4-FFF2-40B4-BE49-F238E27FC236}">
                <a16:creationId xmlns:a16="http://schemas.microsoft.com/office/drawing/2014/main" id="{1A12FBA1-FCDC-BC37-E717-9FB251B0584E}"/>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FE0C1698-3556-ED28-5BCB-55E415C8CB7C}"/>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9E6A0405-D65A-E6A7-D528-3F9D080CCAF9}"/>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28</a:t>
            </a:fld>
            <a:endParaRPr lang="en-US" dirty="0">
              <a:solidFill>
                <a:prstClr val="black">
                  <a:tint val="75000"/>
                </a:prstClr>
              </a:solidFill>
            </a:endParaRPr>
          </a:p>
        </p:txBody>
      </p:sp>
    </p:spTree>
    <p:extLst>
      <p:ext uri="{BB962C8B-B14F-4D97-AF65-F5344CB8AC3E}">
        <p14:creationId xmlns:p14="http://schemas.microsoft.com/office/powerpoint/2010/main" val="22524530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B7BED-C336-9628-2BD8-D27C1A857751}"/>
              </a:ext>
            </a:extLst>
          </p:cNvPr>
          <p:cNvSpPr>
            <a:spLocks noGrp="1"/>
          </p:cNvSpPr>
          <p:nvPr>
            <p:ph type="title"/>
          </p:nvPr>
        </p:nvSpPr>
        <p:spPr/>
        <p:txBody>
          <a:bodyPr/>
          <a:lstStyle/>
          <a:p>
            <a:r>
              <a:rPr lang="en-IN" dirty="0"/>
              <a:t>A) Temporal Information Embedding</a:t>
            </a:r>
          </a:p>
        </p:txBody>
      </p:sp>
      <p:sp>
        <p:nvSpPr>
          <p:cNvPr id="3" name="Content Placeholder 2">
            <a:extLst>
              <a:ext uri="{FF2B5EF4-FFF2-40B4-BE49-F238E27FC236}">
                <a16:creationId xmlns:a16="http://schemas.microsoft.com/office/drawing/2014/main" id="{773FA8C4-C8D8-2AA2-DBE0-D9D87B7E1F2B}"/>
              </a:ext>
            </a:extLst>
          </p:cNvPr>
          <p:cNvSpPr>
            <a:spLocks noGrp="1"/>
          </p:cNvSpPr>
          <p:nvPr>
            <p:ph idx="1"/>
          </p:nvPr>
        </p:nvSpPr>
        <p:spPr/>
        <p:txBody>
          <a:bodyPr/>
          <a:lstStyle/>
          <a:p>
            <a:r>
              <a:rPr lang="en-US" dirty="0"/>
              <a:t>Temporal information is considered in temporal-aware embedding by extending triples into temporal quadruple as (</a:t>
            </a:r>
            <a:r>
              <a:rPr lang="en-US" dirty="0" err="1"/>
              <a:t>h,r,t,τ</a:t>
            </a:r>
            <a:r>
              <a:rPr lang="en-US" dirty="0"/>
              <a:t>), where τ provides additional temporal information about when the fact held.</a:t>
            </a:r>
          </a:p>
          <a:p>
            <a:r>
              <a:rPr lang="en-IN" b="1" dirty="0" err="1"/>
              <a:t>TTransE</a:t>
            </a:r>
            <a:r>
              <a:rPr lang="en-US" dirty="0"/>
              <a:t>:</a:t>
            </a:r>
          </a:p>
          <a:p>
            <a:pPr lvl="1"/>
            <a:r>
              <a:rPr lang="en-US" dirty="0" err="1"/>
              <a:t>Leblay</a:t>
            </a:r>
            <a:r>
              <a:rPr lang="en-US" dirty="0"/>
              <a:t> and </a:t>
            </a:r>
            <a:r>
              <a:rPr lang="en-US" dirty="0" err="1"/>
              <a:t>Chekol</a:t>
            </a:r>
            <a:r>
              <a:rPr lang="en-US" dirty="0"/>
              <a:t> [175] investigated temporal scope prediction over time-annotated triple and </a:t>
            </a:r>
            <a:r>
              <a:rPr lang="en-US" b="1" dirty="0"/>
              <a:t>simply extended existing embedding methods.</a:t>
            </a:r>
          </a:p>
          <a:p>
            <a:pPr lvl="1"/>
            <a:r>
              <a:rPr lang="en-US" dirty="0"/>
              <a:t>For example, </a:t>
            </a:r>
            <a:r>
              <a:rPr lang="en-US" dirty="0" err="1"/>
              <a:t>TransE</a:t>
            </a:r>
            <a:r>
              <a:rPr lang="en-US" dirty="0"/>
              <a:t> with the vector-based </a:t>
            </a:r>
            <a:r>
              <a:rPr lang="en-US" dirty="0" err="1"/>
              <a:t>TTransE</a:t>
            </a:r>
            <a:r>
              <a:rPr lang="en-US" dirty="0"/>
              <a:t> defined as</a:t>
            </a:r>
            <a:endParaRPr lang="en-IN" dirty="0"/>
          </a:p>
        </p:txBody>
      </p:sp>
      <p:sp>
        <p:nvSpPr>
          <p:cNvPr id="4" name="Date Placeholder 3">
            <a:extLst>
              <a:ext uri="{FF2B5EF4-FFF2-40B4-BE49-F238E27FC236}">
                <a16:creationId xmlns:a16="http://schemas.microsoft.com/office/drawing/2014/main" id="{4ADEEDFB-75BD-2453-2C72-31ADF6F40A03}"/>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E492FFAF-EC7B-3FBF-A3D7-0523FCFFDC6A}"/>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692CDCAF-1752-0E25-376B-4C57A4EDA49D}"/>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29</a:t>
            </a:fld>
            <a:endParaRPr lang="en-US" dirty="0">
              <a:solidFill>
                <a:prstClr val="black">
                  <a:tint val="75000"/>
                </a:prstClr>
              </a:solidFill>
            </a:endParaRPr>
          </a:p>
        </p:txBody>
      </p:sp>
      <p:pic>
        <p:nvPicPr>
          <p:cNvPr id="8" name="Picture 7">
            <a:extLst>
              <a:ext uri="{FF2B5EF4-FFF2-40B4-BE49-F238E27FC236}">
                <a16:creationId xmlns:a16="http://schemas.microsoft.com/office/drawing/2014/main" id="{AB8A0FF7-5879-4691-B4E6-E006758896A5}"/>
              </a:ext>
            </a:extLst>
          </p:cNvPr>
          <p:cNvPicPr>
            <a:picLocks noChangeAspect="1"/>
          </p:cNvPicPr>
          <p:nvPr/>
        </p:nvPicPr>
        <p:blipFill>
          <a:blip r:embed="rId2"/>
          <a:stretch>
            <a:fillRect/>
          </a:stretch>
        </p:blipFill>
        <p:spPr>
          <a:xfrm>
            <a:off x="3803394" y="5627167"/>
            <a:ext cx="4582164" cy="533474"/>
          </a:xfrm>
          <a:prstGeom prst="rect">
            <a:avLst/>
          </a:prstGeom>
        </p:spPr>
      </p:pic>
    </p:spTree>
    <p:extLst>
      <p:ext uri="{BB962C8B-B14F-4D97-AF65-F5344CB8AC3E}">
        <p14:creationId xmlns:p14="http://schemas.microsoft.com/office/powerpoint/2010/main" val="3784240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p:txBody>
          <a:bodyPr/>
          <a:lstStyle/>
          <a:p>
            <a:r>
              <a:rPr lang="en-US" dirty="0"/>
              <a:t>Introduction</a:t>
            </a:r>
          </a:p>
        </p:txBody>
      </p:sp>
      <p:sp>
        <p:nvSpPr>
          <p:cNvPr id="5" name="Content Placeholder 4">
            <a:extLst>
              <a:ext uri="{FF2B5EF4-FFF2-40B4-BE49-F238E27FC236}">
                <a16:creationId xmlns:a16="http://schemas.microsoft.com/office/drawing/2014/main" id="{B67B1E24-2840-4BB0-AE5A-2320A01CB80F}"/>
              </a:ext>
            </a:extLst>
          </p:cNvPr>
          <p:cNvSpPr>
            <a:spLocks noGrp="1"/>
          </p:cNvSpPr>
          <p:nvPr>
            <p:ph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pic>
        <p:nvPicPr>
          <p:cNvPr id="11" name="Picture Placeholder 10" descr="boy looking at map on the wall">
            <a:extLst>
              <a:ext uri="{FF2B5EF4-FFF2-40B4-BE49-F238E27FC236}">
                <a16:creationId xmlns:a16="http://schemas.microsoft.com/office/drawing/2014/main" id="{759DD474-D676-41A6-A2FB-30B2078418A8}"/>
              </a:ext>
            </a:extLst>
          </p:cNvPr>
          <p:cNvPicPr>
            <a:picLocks noGrp="1" noChangeAspect="1"/>
          </p:cNvPicPr>
          <p:nvPr>
            <p:ph type="pic" sz="quarter" idx="13"/>
          </p:nvPr>
        </p:nvPicPr>
        <p:blipFill rotWithShape="1">
          <a:blip r:embed="rId2"/>
          <a:srcRect t="72" b="72"/>
          <a:stretch/>
        </p:blipFill>
        <p:spPr/>
      </p:pic>
      <p:pic>
        <p:nvPicPr>
          <p:cNvPr id="13" name="Picture Placeholder 12" descr="boy playing with space ship toys">
            <a:extLst>
              <a:ext uri="{FF2B5EF4-FFF2-40B4-BE49-F238E27FC236}">
                <a16:creationId xmlns:a16="http://schemas.microsoft.com/office/drawing/2014/main" id="{D624A4F8-65E3-4A17-A439-FE80714CDE5A}"/>
              </a:ext>
            </a:extLst>
          </p:cNvPr>
          <p:cNvPicPr>
            <a:picLocks noGrp="1" noChangeAspect="1"/>
          </p:cNvPicPr>
          <p:nvPr>
            <p:ph type="pic" sz="quarter" idx="14"/>
          </p:nvPr>
        </p:nvPicPr>
        <p:blipFill rotWithShape="1">
          <a:blip r:embed="rId3"/>
          <a:srcRect/>
          <a:stretch/>
        </p:blipFill>
        <p:spPr/>
      </p:pic>
      <p:sp>
        <p:nvSpPr>
          <p:cNvPr id="14" name="Date Placeholder 13">
            <a:extLst>
              <a:ext uri="{FF2B5EF4-FFF2-40B4-BE49-F238E27FC236}">
                <a16:creationId xmlns:a16="http://schemas.microsoft.com/office/drawing/2014/main" id="{A01CAB10-68AF-4904-BD59-D332B297A10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5" name="Footer Placeholder 14">
            <a:extLst>
              <a:ext uri="{FF2B5EF4-FFF2-40B4-BE49-F238E27FC236}">
                <a16:creationId xmlns:a16="http://schemas.microsoft.com/office/drawing/2014/main" id="{96B342A5-1683-4650-BB07-B98D8B23C1F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21937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B7BED-C336-9628-2BD8-D27C1A857751}"/>
              </a:ext>
            </a:extLst>
          </p:cNvPr>
          <p:cNvSpPr>
            <a:spLocks noGrp="1"/>
          </p:cNvSpPr>
          <p:nvPr>
            <p:ph type="title"/>
          </p:nvPr>
        </p:nvSpPr>
        <p:spPr/>
        <p:txBody>
          <a:bodyPr/>
          <a:lstStyle/>
          <a:p>
            <a:r>
              <a:rPr lang="en-IN" dirty="0"/>
              <a:t>A) Temporal Information Embedding</a:t>
            </a:r>
          </a:p>
        </p:txBody>
      </p:sp>
      <p:sp>
        <p:nvSpPr>
          <p:cNvPr id="3" name="Content Placeholder 2">
            <a:extLst>
              <a:ext uri="{FF2B5EF4-FFF2-40B4-BE49-F238E27FC236}">
                <a16:creationId xmlns:a16="http://schemas.microsoft.com/office/drawing/2014/main" id="{773FA8C4-C8D8-2AA2-DBE0-D9D87B7E1F2B}"/>
              </a:ext>
            </a:extLst>
          </p:cNvPr>
          <p:cNvSpPr>
            <a:spLocks noGrp="1"/>
          </p:cNvSpPr>
          <p:nvPr>
            <p:ph idx="1"/>
          </p:nvPr>
        </p:nvSpPr>
        <p:spPr/>
        <p:txBody>
          <a:bodyPr/>
          <a:lstStyle/>
          <a:p>
            <a:r>
              <a:rPr lang="en-IN" b="1" dirty="0" err="1"/>
              <a:t>ConT</a:t>
            </a:r>
            <a:r>
              <a:rPr lang="en-US" dirty="0"/>
              <a:t>:</a:t>
            </a:r>
          </a:p>
          <a:p>
            <a:pPr lvl="1"/>
            <a:r>
              <a:rPr lang="en-US" dirty="0"/>
              <a:t>Ma et al. [176] proposed </a:t>
            </a:r>
            <a:r>
              <a:rPr lang="en-US" dirty="0" err="1"/>
              <a:t>ConT</a:t>
            </a:r>
            <a:r>
              <a:rPr lang="en-US" dirty="0"/>
              <a:t> by replacing the shared weight vector of Tucker with a timestamp embedding.</a:t>
            </a:r>
            <a:endParaRPr lang="en-IN" dirty="0"/>
          </a:p>
        </p:txBody>
      </p:sp>
      <p:sp>
        <p:nvSpPr>
          <p:cNvPr id="4" name="Date Placeholder 3">
            <a:extLst>
              <a:ext uri="{FF2B5EF4-FFF2-40B4-BE49-F238E27FC236}">
                <a16:creationId xmlns:a16="http://schemas.microsoft.com/office/drawing/2014/main" id="{4ADEEDFB-75BD-2453-2C72-31ADF6F40A03}"/>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E492FFAF-EC7B-3FBF-A3D7-0523FCFFDC6A}"/>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692CDCAF-1752-0E25-376B-4C57A4EDA49D}"/>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30</a:t>
            </a:fld>
            <a:endParaRPr lang="en-US" dirty="0">
              <a:solidFill>
                <a:prstClr val="black">
                  <a:tint val="75000"/>
                </a:prstClr>
              </a:solidFill>
            </a:endParaRPr>
          </a:p>
        </p:txBody>
      </p:sp>
    </p:spTree>
    <p:extLst>
      <p:ext uri="{BB962C8B-B14F-4D97-AF65-F5344CB8AC3E}">
        <p14:creationId xmlns:p14="http://schemas.microsoft.com/office/powerpoint/2010/main" val="42414271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B7BED-C336-9628-2BD8-D27C1A857751}"/>
              </a:ext>
            </a:extLst>
          </p:cNvPr>
          <p:cNvSpPr>
            <a:spLocks noGrp="1"/>
          </p:cNvSpPr>
          <p:nvPr>
            <p:ph type="title"/>
          </p:nvPr>
        </p:nvSpPr>
        <p:spPr/>
        <p:txBody>
          <a:bodyPr/>
          <a:lstStyle/>
          <a:p>
            <a:r>
              <a:rPr lang="en-IN" dirty="0"/>
              <a:t>A) Temporal Information Embedding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3FA8C4-C8D8-2AA2-DBE0-D9D87B7E1F2B}"/>
                  </a:ext>
                </a:extLst>
              </p:cNvPr>
              <p:cNvSpPr>
                <a:spLocks noGrp="1"/>
              </p:cNvSpPr>
              <p:nvPr>
                <p:ph idx="1"/>
              </p:nvPr>
            </p:nvSpPr>
            <p:spPr/>
            <p:txBody>
              <a:bodyPr>
                <a:normAutofit/>
              </a:bodyPr>
              <a:lstStyle/>
              <a:p>
                <a:r>
                  <a:rPr lang="en-US" dirty="0"/>
                  <a:t>Temporally scoped quadruple extends triples by adding a </a:t>
                </a:r>
                <a:r>
                  <a:rPr lang="en-US" dirty="0">
                    <a:highlight>
                      <a:srgbClr val="FFFF00"/>
                    </a:highlight>
                  </a:rPr>
                  <a:t>time scope </a:t>
                </a:r>
                <a:r>
                  <a:rPr lang="en-US" dirty="0"/>
                  <a:t>[</a:t>
                </a:r>
                <a:r>
                  <a:rPr lang="en-US" dirty="0" err="1"/>
                  <a:t>τ</a:t>
                </a:r>
                <a:r>
                  <a:rPr lang="en-US" baseline="-25000" dirty="0" err="1"/>
                  <a:t>s</a:t>
                </a:r>
                <a:r>
                  <a:rPr lang="en-US" dirty="0"/>
                  <a:t>, </a:t>
                </a:r>
                <a:r>
                  <a:rPr lang="en-US" dirty="0" err="1"/>
                  <a:t>τ</a:t>
                </a:r>
                <a:r>
                  <a:rPr lang="en-US" baseline="-25000" dirty="0" err="1"/>
                  <a:t>e</a:t>
                </a:r>
                <a:r>
                  <a:rPr lang="en-US" dirty="0"/>
                  <a:t>], where </a:t>
                </a:r>
                <a:r>
                  <a:rPr lang="en-US" dirty="0" err="1"/>
                  <a:t>τ</a:t>
                </a:r>
                <a:r>
                  <a:rPr lang="en-US" baseline="-25000" dirty="0" err="1"/>
                  <a:t>s</a:t>
                </a:r>
                <a:r>
                  <a:rPr lang="en-US" dirty="0"/>
                  <a:t> and </a:t>
                </a:r>
                <a:r>
                  <a:rPr lang="en-US" dirty="0" err="1"/>
                  <a:t>τ</a:t>
                </a:r>
                <a:r>
                  <a:rPr lang="en-US" baseline="-25000" dirty="0" err="1"/>
                  <a:t>e</a:t>
                </a:r>
                <a:r>
                  <a:rPr lang="en-US" dirty="0"/>
                  <a:t> stand for the beginning and ending of the valid period of a triple, and then, a </a:t>
                </a:r>
                <a:r>
                  <a:rPr lang="en-US" dirty="0">
                    <a:highlight>
                      <a:srgbClr val="FFFF00"/>
                    </a:highlight>
                  </a:rPr>
                  <a:t>static subgraph </a:t>
                </a:r>
                <a:r>
                  <a:rPr lang="en-US" dirty="0" err="1">
                    <a:highlight>
                      <a:srgbClr val="FFFF00"/>
                    </a:highlight>
                  </a:rPr>
                  <a:t>G</a:t>
                </a:r>
                <a:r>
                  <a:rPr lang="en-US" baseline="-25000" dirty="0" err="1">
                    <a:highlight>
                      <a:srgbClr val="FFFF00"/>
                    </a:highlight>
                  </a:rPr>
                  <a:t>τ</a:t>
                </a:r>
                <a:r>
                  <a:rPr lang="en-US" dirty="0">
                    <a:highlight>
                      <a:srgbClr val="FFFF00"/>
                    </a:highlight>
                  </a:rPr>
                  <a:t> can be derived from the dynamic KG when given a specific timestamp τ </a:t>
                </a:r>
                <a:r>
                  <a:rPr lang="en-US" dirty="0"/>
                  <a:t>.</a:t>
                </a:r>
              </a:p>
              <a:p>
                <a:r>
                  <a:rPr lang="en-IN" b="1" dirty="0" err="1"/>
                  <a:t>HyTE</a:t>
                </a:r>
                <a:r>
                  <a:rPr lang="en-IN" dirty="0"/>
                  <a:t> [177]:</a:t>
                </a:r>
              </a:p>
              <a:p>
                <a:pPr lvl="1"/>
                <a:r>
                  <a:rPr lang="en-IN" dirty="0"/>
                  <a:t>takes a time stamp as a hyperplane w</a:t>
                </a:r>
                <a:r>
                  <a:rPr lang="el-GR" baseline="-25000" dirty="0"/>
                  <a:t>τ</a:t>
                </a:r>
                <a:r>
                  <a:rPr lang="el-GR" dirty="0"/>
                  <a:t> </a:t>
                </a:r>
                <a:r>
                  <a:rPr lang="en-IN" dirty="0"/>
                  <a:t>and projects entity and relation representation as P</a:t>
                </a:r>
                <a:r>
                  <a:rPr lang="el-GR" baseline="-25000" dirty="0"/>
                  <a:t>τ</a:t>
                </a:r>
                <a:r>
                  <a:rPr lang="el-GR" dirty="0"/>
                  <a:t>(</a:t>
                </a:r>
                <a:r>
                  <a:rPr lang="en-IN" dirty="0"/>
                  <a:t>h) = h − (</a:t>
                </a:r>
                <a14:m>
                  <m:oMath xmlns:m="http://schemas.openxmlformats.org/officeDocument/2006/math">
                    <m:sSubSup>
                      <m:sSubSupPr>
                        <m:ctrlPr>
                          <a:rPr lang="en-US" i="1" smtClean="0">
                            <a:latin typeface="Cambria Math" panose="02040503050406030204" pitchFamily="18" charset="0"/>
                          </a:rPr>
                        </m:ctrlPr>
                      </m:sSubSupPr>
                      <m:e>
                        <m:r>
                          <a:rPr lang="en-IN" b="0" i="1" smtClean="0">
                            <a:latin typeface="Cambria Math" panose="02040503050406030204" pitchFamily="18" charset="0"/>
                          </a:rPr>
                          <m:t>𝑤</m:t>
                        </m:r>
                      </m:e>
                      <m:sub>
                        <m:r>
                          <m:rPr>
                            <m:nor/>
                          </m:rPr>
                          <a:rPr lang="el-GR" dirty="0"/>
                          <m:t>τ</m:t>
                        </m:r>
                      </m:sub>
                      <m:sup>
                        <m:r>
                          <a:rPr lang="en-IN" b="0" i="1" smtClean="0">
                            <a:latin typeface="Cambria Math" panose="02040503050406030204" pitchFamily="18" charset="0"/>
                          </a:rPr>
                          <m:t>𝑇</m:t>
                        </m:r>
                      </m:sup>
                    </m:sSubSup>
                  </m:oMath>
                </a14:m>
                <a:r>
                  <a:rPr lang="en-IN" dirty="0"/>
                  <a:t>h)w</a:t>
                </a:r>
                <a:r>
                  <a:rPr lang="el-GR" baseline="-25000" dirty="0"/>
                  <a:t>τ</a:t>
                </a:r>
                <a:r>
                  <a:rPr lang="el-GR" dirty="0"/>
                  <a:t> , </a:t>
                </a:r>
                <a:r>
                  <a:rPr lang="en-IN" dirty="0"/>
                  <a:t>P</a:t>
                </a:r>
                <a:r>
                  <a:rPr lang="el-GR" baseline="-25000" dirty="0"/>
                  <a:t>τ</a:t>
                </a:r>
                <a:r>
                  <a:rPr lang="el-GR" dirty="0"/>
                  <a:t> (</a:t>
                </a:r>
                <a:r>
                  <a:rPr lang="en-IN" dirty="0"/>
                  <a:t>t) = t − (</a:t>
                </a:r>
                <a14:m>
                  <m:oMath xmlns:m="http://schemas.openxmlformats.org/officeDocument/2006/math">
                    <m:sSubSup>
                      <m:sSubSupPr>
                        <m:ctrlPr>
                          <a:rPr lang="en-US" i="1">
                            <a:latin typeface="Cambria Math" panose="02040503050406030204" pitchFamily="18" charset="0"/>
                          </a:rPr>
                        </m:ctrlPr>
                      </m:sSubSupPr>
                      <m:e>
                        <m:r>
                          <a:rPr lang="en-IN" i="1">
                            <a:latin typeface="Cambria Math" panose="02040503050406030204" pitchFamily="18" charset="0"/>
                          </a:rPr>
                          <m:t>𝑤</m:t>
                        </m:r>
                      </m:e>
                      <m:sub>
                        <m:r>
                          <m:rPr>
                            <m:nor/>
                          </m:rPr>
                          <a:rPr lang="el-GR" dirty="0"/>
                          <m:t>τ</m:t>
                        </m:r>
                      </m:sub>
                      <m:sup>
                        <m:r>
                          <a:rPr lang="en-IN" i="1">
                            <a:latin typeface="Cambria Math" panose="02040503050406030204" pitchFamily="18" charset="0"/>
                          </a:rPr>
                          <m:t>𝑇</m:t>
                        </m:r>
                      </m:sup>
                    </m:sSubSup>
                    <m:r>
                      <a:rPr lang="en-IN" i="1">
                        <a:latin typeface="Cambria Math" panose="02040503050406030204" pitchFamily="18" charset="0"/>
                      </a:rPr>
                      <m:t> </m:t>
                    </m:r>
                  </m:oMath>
                </a14:m>
                <a:r>
                  <a:rPr lang="en-IN" dirty="0"/>
                  <a:t>t)w</a:t>
                </a:r>
                <a:r>
                  <a:rPr lang="el-GR" baseline="-25000" dirty="0"/>
                  <a:t>τ</a:t>
                </a:r>
                <a:r>
                  <a:rPr lang="el-GR" dirty="0"/>
                  <a:t> , </a:t>
                </a:r>
                <a:r>
                  <a:rPr lang="en-IN" dirty="0"/>
                  <a:t>and P</a:t>
                </a:r>
                <a:r>
                  <a:rPr lang="el-GR" baseline="-25000" dirty="0"/>
                  <a:t>τ</a:t>
                </a:r>
                <a:r>
                  <a:rPr lang="el-GR" dirty="0"/>
                  <a:t> (</a:t>
                </a:r>
                <a:r>
                  <a:rPr lang="en-IN" dirty="0"/>
                  <a:t>r) = r − (</a:t>
                </a:r>
                <a14:m>
                  <m:oMath xmlns:m="http://schemas.openxmlformats.org/officeDocument/2006/math">
                    <m:sSubSup>
                      <m:sSubSupPr>
                        <m:ctrlPr>
                          <a:rPr lang="en-US" i="1">
                            <a:latin typeface="Cambria Math" panose="02040503050406030204" pitchFamily="18" charset="0"/>
                          </a:rPr>
                        </m:ctrlPr>
                      </m:sSubSupPr>
                      <m:e>
                        <m:r>
                          <a:rPr lang="en-IN" i="1">
                            <a:latin typeface="Cambria Math" panose="02040503050406030204" pitchFamily="18" charset="0"/>
                          </a:rPr>
                          <m:t>𝑤</m:t>
                        </m:r>
                      </m:e>
                      <m:sub>
                        <m:r>
                          <m:rPr>
                            <m:nor/>
                          </m:rPr>
                          <a:rPr lang="el-GR" dirty="0"/>
                          <m:t>τ</m:t>
                        </m:r>
                      </m:sub>
                      <m:sup>
                        <m:r>
                          <a:rPr lang="en-IN" i="1">
                            <a:latin typeface="Cambria Math" panose="02040503050406030204" pitchFamily="18" charset="0"/>
                          </a:rPr>
                          <m:t>𝑇</m:t>
                        </m:r>
                      </m:sup>
                    </m:sSubSup>
                    <m:r>
                      <a:rPr lang="en-IN" i="1">
                        <a:latin typeface="Cambria Math" panose="02040503050406030204" pitchFamily="18" charset="0"/>
                      </a:rPr>
                      <m:t> </m:t>
                    </m:r>
                  </m:oMath>
                </a14:m>
                <a:r>
                  <a:rPr lang="en-IN" dirty="0"/>
                  <a:t>r)w</a:t>
                </a:r>
                <a:r>
                  <a:rPr lang="el-GR" baseline="-25000" dirty="0"/>
                  <a:t>τ</a:t>
                </a:r>
                <a:r>
                  <a:rPr lang="el-GR" dirty="0"/>
                  <a:t> . </a:t>
                </a:r>
                <a:endParaRPr lang="en-IN" dirty="0"/>
              </a:p>
              <a:p>
                <a:pPr lvl="1"/>
                <a:r>
                  <a:rPr lang="en-IN" dirty="0"/>
                  <a:t>The temporally projected scoring function is calculated as</a:t>
                </a:r>
              </a:p>
            </p:txBody>
          </p:sp>
        </mc:Choice>
        <mc:Fallback xmlns="">
          <p:sp>
            <p:nvSpPr>
              <p:cNvPr id="3" name="Content Placeholder 2">
                <a:extLst>
                  <a:ext uri="{FF2B5EF4-FFF2-40B4-BE49-F238E27FC236}">
                    <a16:creationId xmlns:a16="http://schemas.microsoft.com/office/drawing/2014/main" id="{773FA8C4-C8D8-2AA2-DBE0-D9D87B7E1F2B}"/>
                  </a:ext>
                </a:extLst>
              </p:cNvPr>
              <p:cNvSpPr>
                <a:spLocks noGrp="1" noRot="1" noChangeAspect="1" noMove="1" noResize="1" noEditPoints="1" noAdjustHandles="1" noChangeArrowheads="1" noChangeShapeType="1" noTextEdit="1"/>
              </p:cNvSpPr>
              <p:nvPr>
                <p:ph idx="1"/>
              </p:nvPr>
            </p:nvSpPr>
            <p:spPr>
              <a:blipFill>
                <a:blip r:embed="rId2"/>
                <a:stretch>
                  <a:fillRect l="-868" t="-2054" r="-372"/>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4ADEEDFB-75BD-2453-2C72-31ADF6F40A03}"/>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E492FFAF-EC7B-3FBF-A3D7-0523FCFFDC6A}"/>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692CDCAF-1752-0E25-376B-4C57A4EDA49D}"/>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31</a:t>
            </a:fld>
            <a:endParaRPr lang="en-US" dirty="0">
              <a:solidFill>
                <a:prstClr val="black">
                  <a:tint val="75000"/>
                </a:prstClr>
              </a:solidFill>
            </a:endParaRPr>
          </a:p>
        </p:txBody>
      </p:sp>
      <p:pic>
        <p:nvPicPr>
          <p:cNvPr id="8" name="Picture 7">
            <a:extLst>
              <a:ext uri="{FF2B5EF4-FFF2-40B4-BE49-F238E27FC236}">
                <a16:creationId xmlns:a16="http://schemas.microsoft.com/office/drawing/2014/main" id="{E134FBEF-7C43-F88C-BDB6-544FD8EC0DEA}"/>
              </a:ext>
            </a:extLst>
          </p:cNvPr>
          <p:cNvPicPr>
            <a:picLocks noChangeAspect="1"/>
          </p:cNvPicPr>
          <p:nvPr/>
        </p:nvPicPr>
        <p:blipFill>
          <a:blip r:embed="rId3"/>
          <a:stretch>
            <a:fillRect/>
          </a:stretch>
        </p:blipFill>
        <p:spPr>
          <a:xfrm>
            <a:off x="2350806" y="5510166"/>
            <a:ext cx="7792537" cy="962159"/>
          </a:xfrm>
          <a:prstGeom prst="rect">
            <a:avLst/>
          </a:prstGeom>
        </p:spPr>
      </p:pic>
    </p:spTree>
    <p:extLst>
      <p:ext uri="{BB962C8B-B14F-4D97-AF65-F5344CB8AC3E}">
        <p14:creationId xmlns:p14="http://schemas.microsoft.com/office/powerpoint/2010/main" val="37976388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FD2EE-CB13-2669-C18F-BFD0931B3F6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341E938-6A10-B9AF-1FB5-9B827C7DCC25}"/>
              </a:ext>
            </a:extLst>
          </p:cNvPr>
          <p:cNvSpPr>
            <a:spLocks noGrp="1"/>
          </p:cNvSpPr>
          <p:nvPr>
            <p:ph idx="1"/>
          </p:nvPr>
        </p:nvSpPr>
        <p:spPr/>
        <p:txBody>
          <a:bodyPr/>
          <a:lstStyle/>
          <a:p>
            <a:endParaRPr lang="en-IN" dirty="0"/>
          </a:p>
        </p:txBody>
      </p:sp>
      <p:sp>
        <p:nvSpPr>
          <p:cNvPr id="4" name="Date Placeholder 3">
            <a:extLst>
              <a:ext uri="{FF2B5EF4-FFF2-40B4-BE49-F238E27FC236}">
                <a16:creationId xmlns:a16="http://schemas.microsoft.com/office/drawing/2014/main" id="{7861C44A-7709-B1E2-DBF3-814F1F4B2AF0}"/>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B2324B36-A8D4-0574-4052-766E6566CF23}"/>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61A3DD14-743C-39E4-591F-F3B6C0C936DA}"/>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32</a:t>
            </a:fld>
            <a:endParaRPr lang="en-US" dirty="0">
              <a:solidFill>
                <a:prstClr val="black">
                  <a:tint val="75000"/>
                </a:prstClr>
              </a:solidFill>
            </a:endParaRPr>
          </a:p>
        </p:txBody>
      </p:sp>
    </p:spTree>
    <p:extLst>
      <p:ext uri="{BB962C8B-B14F-4D97-AF65-F5344CB8AC3E}">
        <p14:creationId xmlns:p14="http://schemas.microsoft.com/office/powerpoint/2010/main" val="1074835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AE5E5-6407-6BEE-F3CA-086DD1AD4D2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357E146-6F71-E1EB-C27B-4E670E738614}"/>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A39FD3CE-8F5B-D11C-FDCF-B262CB44DF1C}"/>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5839BB19-648E-F894-FB32-BF5D9A335FB9}"/>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60562E09-E2F9-0491-9E97-B7EE25A71A67}"/>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33</a:t>
            </a:fld>
            <a:endParaRPr lang="en-US" dirty="0">
              <a:solidFill>
                <a:prstClr val="black">
                  <a:tint val="75000"/>
                </a:prstClr>
              </a:solidFill>
            </a:endParaRPr>
          </a:p>
        </p:txBody>
      </p:sp>
    </p:spTree>
    <p:extLst>
      <p:ext uri="{BB962C8B-B14F-4D97-AF65-F5344CB8AC3E}">
        <p14:creationId xmlns:p14="http://schemas.microsoft.com/office/powerpoint/2010/main" val="39781776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C74D2-4F8F-5705-C95F-6693544D34B1}"/>
              </a:ext>
            </a:extLst>
          </p:cNvPr>
          <p:cNvSpPr>
            <a:spLocks noGrp="1"/>
          </p:cNvSpPr>
          <p:nvPr>
            <p:ph type="title"/>
          </p:nvPr>
        </p:nvSpPr>
        <p:spPr>
          <a:xfrm>
            <a:off x="3316224" y="2613197"/>
            <a:ext cx="5559552" cy="2514600"/>
          </a:xfrm>
        </p:spPr>
        <p:txBody>
          <a:bodyPr>
            <a:normAutofit fontScale="90000"/>
          </a:bodyPr>
          <a:lstStyle/>
          <a:p>
            <a:r>
              <a:rPr lang="en-US" dirty="0"/>
              <a:t>Neural Latent Space Model for Dynamic Networks and Temporal Knowledge Graphs</a:t>
            </a:r>
            <a:endParaRPr lang="en-IN" dirty="0"/>
          </a:p>
        </p:txBody>
      </p:sp>
    </p:spTree>
    <p:extLst>
      <p:ext uri="{BB962C8B-B14F-4D97-AF65-F5344CB8AC3E}">
        <p14:creationId xmlns:p14="http://schemas.microsoft.com/office/powerpoint/2010/main" val="15746064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366F1-9026-68A5-7C6B-13B12EC6FC73}"/>
              </a:ext>
            </a:extLst>
          </p:cNvPr>
          <p:cNvSpPr>
            <a:spLocks noGrp="1"/>
          </p:cNvSpPr>
          <p:nvPr>
            <p:ph type="title"/>
          </p:nvPr>
        </p:nvSpPr>
        <p:spPr/>
        <p:txBody>
          <a:bodyPr/>
          <a:lstStyle/>
          <a:p>
            <a:r>
              <a:rPr lang="en-IN" dirty="0"/>
              <a:t>Abstract</a:t>
            </a:r>
          </a:p>
        </p:txBody>
      </p:sp>
      <p:sp>
        <p:nvSpPr>
          <p:cNvPr id="3" name="Date Placeholder 2">
            <a:extLst>
              <a:ext uri="{FF2B5EF4-FFF2-40B4-BE49-F238E27FC236}">
                <a16:creationId xmlns:a16="http://schemas.microsoft.com/office/drawing/2014/main" id="{0C0DE180-0A73-4482-BF01-1B5825756E18}"/>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8BF94362-CA31-8074-BB22-6659A6E4B070}"/>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F71418FC-9E75-1DE6-1DCC-29273692587D}"/>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35</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94A9E928-8BC4-0BDB-D5A2-F03DDF4B9FFC}"/>
              </a:ext>
            </a:extLst>
          </p:cNvPr>
          <p:cNvSpPr>
            <a:spLocks noGrp="1"/>
          </p:cNvSpPr>
          <p:nvPr>
            <p:ph idx="1"/>
          </p:nvPr>
        </p:nvSpPr>
        <p:spPr/>
        <p:txBody>
          <a:bodyPr>
            <a:normAutofit/>
          </a:bodyPr>
          <a:lstStyle/>
          <a:p>
            <a:r>
              <a:rPr lang="en-IN" b="1" dirty="0"/>
              <a:t>Proposed</a:t>
            </a:r>
            <a:r>
              <a:rPr lang="en-IN" dirty="0"/>
              <a:t>: </a:t>
            </a:r>
            <a:r>
              <a:rPr lang="en-US" dirty="0"/>
              <a:t>A statistical model for dynamically evolving networks, together with a variational inference approach.</a:t>
            </a:r>
          </a:p>
          <a:p>
            <a:endParaRPr lang="en-US" dirty="0"/>
          </a:p>
          <a:p>
            <a:r>
              <a:rPr lang="en-US" b="1" dirty="0"/>
              <a:t>NLSM</a:t>
            </a:r>
            <a:r>
              <a:rPr lang="en-US" dirty="0"/>
              <a:t>: </a:t>
            </a:r>
          </a:p>
          <a:p>
            <a:pPr marL="914400" lvl="1" indent="-457200">
              <a:buFont typeface="+mj-lt"/>
              <a:buAutoNum type="arabicPeriod"/>
            </a:pPr>
            <a:r>
              <a:rPr lang="en-US" dirty="0"/>
              <a:t>Encodes edge dependencies </a:t>
            </a:r>
            <a:r>
              <a:rPr lang="en-US" b="1" dirty="0"/>
              <a:t>across</a:t>
            </a:r>
            <a:r>
              <a:rPr lang="en-US" dirty="0"/>
              <a:t> different time snapshots. </a:t>
            </a:r>
          </a:p>
          <a:p>
            <a:pPr marL="914400" lvl="1" indent="-457200">
              <a:buFont typeface="+mj-lt"/>
              <a:buAutoNum type="arabicPeriod"/>
            </a:pPr>
            <a:r>
              <a:rPr lang="en-US" dirty="0"/>
              <a:t>It represents nodes via </a:t>
            </a:r>
            <a:r>
              <a:rPr lang="en-US" b="1" dirty="0"/>
              <a:t>latent vectors </a:t>
            </a:r>
            <a:r>
              <a:rPr lang="en-US" dirty="0"/>
              <a:t>and uses </a:t>
            </a:r>
            <a:r>
              <a:rPr lang="en-US" b="1" dirty="0"/>
              <a:t>interaction matrices </a:t>
            </a:r>
            <a:r>
              <a:rPr lang="en-US" dirty="0"/>
              <a:t>to model the presence of edges. </a:t>
            </a:r>
          </a:p>
          <a:p>
            <a:r>
              <a:rPr lang="en-IN" dirty="0"/>
              <a:t>Video: https://slideslive.com/38948961/neural-latent-space-model-for-dynamic-networks-and-temporal-knowledge-graphs</a:t>
            </a:r>
          </a:p>
          <a:p>
            <a:endParaRPr lang="en-IN" dirty="0"/>
          </a:p>
        </p:txBody>
      </p:sp>
    </p:spTree>
    <p:extLst>
      <p:ext uri="{BB962C8B-B14F-4D97-AF65-F5344CB8AC3E}">
        <p14:creationId xmlns:p14="http://schemas.microsoft.com/office/powerpoint/2010/main" val="1458536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9E43C-F72D-CBCF-BE54-24A6EA369CE1}"/>
              </a:ext>
            </a:extLst>
          </p:cNvPr>
          <p:cNvSpPr>
            <a:spLocks noGrp="1"/>
          </p:cNvSpPr>
          <p:nvPr>
            <p:ph type="title"/>
          </p:nvPr>
        </p:nvSpPr>
        <p:spPr/>
        <p:txBody>
          <a:bodyPr/>
          <a:lstStyle/>
          <a:p>
            <a:r>
              <a:rPr lang="en-IN" dirty="0"/>
              <a:t>Network Analysis</a:t>
            </a:r>
          </a:p>
        </p:txBody>
      </p:sp>
      <p:sp>
        <p:nvSpPr>
          <p:cNvPr id="3" name="Date Placeholder 2">
            <a:extLst>
              <a:ext uri="{FF2B5EF4-FFF2-40B4-BE49-F238E27FC236}">
                <a16:creationId xmlns:a16="http://schemas.microsoft.com/office/drawing/2014/main" id="{B9C5B5D1-4263-049B-2D6B-6C373D7EDF94}"/>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E610077E-9572-5035-862E-D9539001D8EC}"/>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E7DB81AB-C51C-07ED-E7D5-D2188DE83F2A}"/>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36</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E4D3123C-B094-2C00-E69F-10D385D64F4E}"/>
              </a:ext>
            </a:extLst>
          </p:cNvPr>
          <p:cNvSpPr>
            <a:spLocks noGrp="1"/>
          </p:cNvSpPr>
          <p:nvPr>
            <p:ph idx="1"/>
          </p:nvPr>
        </p:nvSpPr>
        <p:spPr/>
        <p:txBody>
          <a:bodyPr>
            <a:normAutofit/>
          </a:bodyPr>
          <a:lstStyle/>
          <a:p>
            <a:r>
              <a:rPr lang="en-US" dirty="0"/>
              <a:t>With the advent of deep learning, network analysis methods more recently started focusing on </a:t>
            </a:r>
            <a:r>
              <a:rPr lang="en-US" b="1" dirty="0"/>
              <a:t>representation learning techniques. </a:t>
            </a:r>
          </a:p>
          <a:p>
            <a:r>
              <a:rPr lang="en-US" dirty="0"/>
              <a:t>These methods learn </a:t>
            </a:r>
            <a:r>
              <a:rPr lang="en-US" b="1" dirty="0"/>
              <a:t>finite vector representations </a:t>
            </a:r>
            <a:r>
              <a:rPr lang="en-US" dirty="0"/>
              <a:t>or </a:t>
            </a:r>
            <a:r>
              <a:rPr lang="en-US" b="1" dirty="0"/>
              <a:t>embeddings</a:t>
            </a:r>
            <a:r>
              <a:rPr lang="en-US" dirty="0"/>
              <a:t> for nodes and edges that can be used for downstream tasks like </a:t>
            </a:r>
            <a:r>
              <a:rPr lang="en-US" b="1" dirty="0"/>
              <a:t>link prediction </a:t>
            </a:r>
            <a:r>
              <a:rPr lang="en-US" dirty="0"/>
              <a:t>(Grover and </a:t>
            </a:r>
            <a:r>
              <a:rPr lang="en-US" dirty="0" err="1"/>
              <a:t>Leskovec</a:t>
            </a:r>
            <a:r>
              <a:rPr lang="en-US" dirty="0"/>
              <a:t> 2016), </a:t>
            </a:r>
            <a:r>
              <a:rPr lang="en-US" b="1" dirty="0"/>
              <a:t>node classification </a:t>
            </a:r>
            <a:r>
              <a:rPr lang="en-US" dirty="0"/>
              <a:t>(Sen et al. 2008), </a:t>
            </a:r>
            <a:r>
              <a:rPr lang="en-US" b="1" dirty="0"/>
              <a:t>community detection</a:t>
            </a:r>
            <a:r>
              <a:rPr lang="en-US" dirty="0"/>
              <a:t> (Fortunato 2010), and so on.</a:t>
            </a:r>
          </a:p>
          <a:p>
            <a:pPr marL="0" indent="0">
              <a:buNone/>
            </a:pPr>
            <a:endParaRPr lang="en-US" dirty="0"/>
          </a:p>
          <a:p>
            <a:r>
              <a:rPr lang="en-IN" dirty="0"/>
              <a:t>Two kinds:</a:t>
            </a:r>
          </a:p>
          <a:p>
            <a:pPr marL="666900" lvl="1" indent="-342900">
              <a:buFont typeface="+mj-lt"/>
              <a:buAutoNum type="arabicPeriod"/>
            </a:pPr>
            <a:r>
              <a:rPr lang="en-US" b="1" dirty="0"/>
              <a:t>Homogeneous networks</a:t>
            </a:r>
            <a:r>
              <a:rPr lang="en-US" dirty="0"/>
              <a:t> with only a single type of nodes and edges. </a:t>
            </a:r>
          </a:p>
          <a:p>
            <a:pPr marL="666900" lvl="1" indent="-342900">
              <a:buFont typeface="+mj-lt"/>
              <a:buAutoNum type="arabicPeriod"/>
            </a:pPr>
            <a:r>
              <a:rPr lang="en-US" b="1" dirty="0"/>
              <a:t>Heterogeneous networks </a:t>
            </a:r>
            <a:r>
              <a:rPr lang="en-US" dirty="0"/>
              <a:t>with multiple types of nodes and edges.</a:t>
            </a:r>
            <a:endParaRPr lang="en-IN" dirty="0"/>
          </a:p>
          <a:p>
            <a:endParaRPr lang="en-IN" dirty="0"/>
          </a:p>
        </p:txBody>
      </p:sp>
    </p:spTree>
    <p:extLst>
      <p:ext uri="{BB962C8B-B14F-4D97-AF65-F5344CB8AC3E}">
        <p14:creationId xmlns:p14="http://schemas.microsoft.com/office/powerpoint/2010/main" val="34116802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E3F4A-6F3D-2F0E-FDFA-A9D9ADA15D30}"/>
              </a:ext>
            </a:extLst>
          </p:cNvPr>
          <p:cNvSpPr>
            <a:spLocks noGrp="1"/>
          </p:cNvSpPr>
          <p:nvPr>
            <p:ph type="title"/>
          </p:nvPr>
        </p:nvSpPr>
        <p:spPr/>
        <p:txBody>
          <a:bodyPr/>
          <a:lstStyle/>
          <a:p>
            <a:r>
              <a:rPr lang="en-IN" dirty="0"/>
              <a:t>Network Analysis: Homogeneous Networks</a:t>
            </a:r>
          </a:p>
        </p:txBody>
      </p:sp>
      <p:sp>
        <p:nvSpPr>
          <p:cNvPr id="3" name="Date Placeholder 2">
            <a:extLst>
              <a:ext uri="{FF2B5EF4-FFF2-40B4-BE49-F238E27FC236}">
                <a16:creationId xmlns:a16="http://schemas.microsoft.com/office/drawing/2014/main" id="{365CD562-0E70-715F-03AE-74A0B85F2763}"/>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AE59EC6F-7F7D-9B22-F106-E253440B1E41}"/>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938DDBA4-4CA9-CE1C-B974-01C208B2ABC6}"/>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37</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9F98DA08-822C-322D-4E1E-2BEB82DF1D79}"/>
              </a:ext>
            </a:extLst>
          </p:cNvPr>
          <p:cNvSpPr>
            <a:spLocks noGrp="1"/>
          </p:cNvSpPr>
          <p:nvPr>
            <p:ph idx="1"/>
          </p:nvPr>
        </p:nvSpPr>
        <p:spPr/>
        <p:txBody>
          <a:bodyPr/>
          <a:lstStyle/>
          <a:p>
            <a:r>
              <a:rPr lang="en-US" dirty="0"/>
              <a:t>Uses </a:t>
            </a:r>
            <a:r>
              <a:rPr lang="en-US" b="1" dirty="0"/>
              <a:t>random walk </a:t>
            </a:r>
            <a:r>
              <a:rPr lang="en-US" dirty="0"/>
              <a:t>models to capture the </a:t>
            </a:r>
            <a:r>
              <a:rPr lang="en-US" b="1" dirty="0"/>
              <a:t>neighborhood context </a:t>
            </a:r>
            <a:r>
              <a:rPr lang="en-US" dirty="0"/>
              <a:t>(</a:t>
            </a:r>
            <a:r>
              <a:rPr lang="en-US" dirty="0" err="1"/>
              <a:t>Perozzi</a:t>
            </a:r>
            <a:r>
              <a:rPr lang="en-US" dirty="0"/>
              <a:t>, Al-</a:t>
            </a:r>
            <a:r>
              <a:rPr lang="en-US" dirty="0" err="1"/>
              <a:t>Rfou</a:t>
            </a:r>
            <a:r>
              <a:rPr lang="en-US" dirty="0"/>
              <a:t>, and </a:t>
            </a:r>
            <a:r>
              <a:rPr lang="en-US" dirty="0" err="1"/>
              <a:t>Skiena</a:t>
            </a:r>
            <a:r>
              <a:rPr lang="en-US" dirty="0"/>
              <a:t> 2014; Grover and </a:t>
            </a:r>
            <a:r>
              <a:rPr lang="en-US" dirty="0" err="1"/>
              <a:t>Leskovec</a:t>
            </a:r>
            <a:r>
              <a:rPr lang="en-US" dirty="0"/>
              <a:t> 2016). </a:t>
            </a:r>
          </a:p>
          <a:p>
            <a:r>
              <a:rPr lang="en-US" dirty="0"/>
              <a:t>The embeddings are learned so that </a:t>
            </a:r>
            <a:r>
              <a:rPr lang="en-US" b="1" dirty="0"/>
              <a:t>nodes closer to each other have similar embeddings</a:t>
            </a:r>
            <a:r>
              <a:rPr lang="en-US" dirty="0"/>
              <a:t>.</a:t>
            </a:r>
            <a:endParaRPr lang="en-IN" dirty="0"/>
          </a:p>
          <a:p>
            <a:endParaRPr lang="en-IN" dirty="0"/>
          </a:p>
        </p:txBody>
      </p:sp>
    </p:spTree>
    <p:extLst>
      <p:ext uri="{BB962C8B-B14F-4D97-AF65-F5344CB8AC3E}">
        <p14:creationId xmlns:p14="http://schemas.microsoft.com/office/powerpoint/2010/main" val="39873844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EDBA9-5490-4000-32ED-95D030ED7C10}"/>
              </a:ext>
            </a:extLst>
          </p:cNvPr>
          <p:cNvSpPr>
            <a:spLocks noGrp="1"/>
          </p:cNvSpPr>
          <p:nvPr>
            <p:ph type="title"/>
          </p:nvPr>
        </p:nvSpPr>
        <p:spPr/>
        <p:txBody>
          <a:bodyPr/>
          <a:lstStyle/>
          <a:p>
            <a:r>
              <a:rPr lang="en-IN" dirty="0"/>
              <a:t>Network Analysis: Heterogeneous Networks</a:t>
            </a:r>
          </a:p>
        </p:txBody>
      </p:sp>
      <p:sp>
        <p:nvSpPr>
          <p:cNvPr id="3" name="Date Placeholder 2">
            <a:extLst>
              <a:ext uri="{FF2B5EF4-FFF2-40B4-BE49-F238E27FC236}">
                <a16:creationId xmlns:a16="http://schemas.microsoft.com/office/drawing/2014/main" id="{0A898C67-0982-AE90-BD64-B2B5358DF5C6}"/>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E0DDB60B-70B0-37EC-C24C-54AB3FA68BBA}"/>
              </a:ext>
            </a:extLst>
          </p:cNvPr>
          <p:cNvSpPr>
            <a:spLocks noGrp="1"/>
          </p:cNvSpPr>
          <p:nvPr>
            <p:ph type="ftr" sz="quarter" idx="11"/>
          </p:nvPr>
        </p:nvSpPr>
        <p:spPr/>
        <p:txBody>
          <a:body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EABB4C5D-6898-0D67-FD4D-16DA3483E451}"/>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38</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953B81CB-1A83-4222-1602-2232E53B4E1F}"/>
              </a:ext>
            </a:extLst>
          </p:cNvPr>
          <p:cNvSpPr>
            <a:spLocks noGrp="1"/>
          </p:cNvSpPr>
          <p:nvPr>
            <p:ph idx="1"/>
          </p:nvPr>
        </p:nvSpPr>
        <p:spPr/>
        <p:txBody>
          <a:bodyPr>
            <a:normAutofit/>
          </a:bodyPr>
          <a:lstStyle/>
          <a:p>
            <a:r>
              <a:rPr lang="en-US" dirty="0"/>
              <a:t>These networks can also be viewed as KG with different types of nodes as entities and different types of edges as relations between entities.</a:t>
            </a:r>
          </a:p>
          <a:p>
            <a:r>
              <a:rPr lang="en-US" dirty="0"/>
              <a:t>The modelling techniques developed for homogeneous networks are not applicable for KGs as the entities connected via a relation may not be similar. </a:t>
            </a:r>
          </a:p>
          <a:p>
            <a:r>
              <a:rPr lang="en-US" dirty="0"/>
              <a:t>For example, consider the edge (Barack Obama, Born in , USA) which represents a relation Born in between the entities Barack Obama and USA. Here, entities are not similar because </a:t>
            </a:r>
            <a:r>
              <a:rPr lang="en-US" i="1" dirty="0"/>
              <a:t>Barack Obama is a person </a:t>
            </a:r>
            <a:r>
              <a:rPr lang="en-US" dirty="0"/>
              <a:t>and </a:t>
            </a:r>
            <a:r>
              <a:rPr lang="en-US" i="1" dirty="0"/>
              <a:t>USA is a country</a:t>
            </a:r>
            <a:r>
              <a:rPr lang="en-US" dirty="0"/>
              <a:t>. </a:t>
            </a:r>
            <a:endParaRPr lang="en-IN" dirty="0"/>
          </a:p>
          <a:p>
            <a:endParaRPr lang="en-IN" dirty="0"/>
          </a:p>
        </p:txBody>
      </p:sp>
    </p:spTree>
    <p:extLst>
      <p:ext uri="{BB962C8B-B14F-4D97-AF65-F5344CB8AC3E}">
        <p14:creationId xmlns:p14="http://schemas.microsoft.com/office/powerpoint/2010/main" val="1579460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EDBA9-5490-4000-32ED-95D030ED7C10}"/>
              </a:ext>
            </a:extLst>
          </p:cNvPr>
          <p:cNvSpPr>
            <a:spLocks noGrp="1"/>
          </p:cNvSpPr>
          <p:nvPr>
            <p:ph type="title"/>
          </p:nvPr>
        </p:nvSpPr>
        <p:spPr/>
        <p:txBody>
          <a:bodyPr/>
          <a:lstStyle/>
          <a:p>
            <a:r>
              <a:rPr lang="en-IN" dirty="0"/>
              <a:t>Network Analysis: Heterogeneous Networks</a:t>
            </a:r>
          </a:p>
        </p:txBody>
      </p:sp>
      <p:sp>
        <p:nvSpPr>
          <p:cNvPr id="3" name="Date Placeholder 2">
            <a:extLst>
              <a:ext uri="{FF2B5EF4-FFF2-40B4-BE49-F238E27FC236}">
                <a16:creationId xmlns:a16="http://schemas.microsoft.com/office/drawing/2014/main" id="{0A898C67-0982-AE90-BD64-B2B5358DF5C6}"/>
              </a:ext>
            </a:extLst>
          </p:cNvPr>
          <p:cNvSpPr>
            <a:spLocks noGrp="1"/>
          </p:cNvSpPr>
          <p:nvPr>
            <p:ph type="dt" sz="half" idx="10"/>
          </p:nvPr>
        </p:nvSpPr>
        <p:spPr/>
        <p:txBody>
          <a:body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0DDB60B-70B0-37EC-C24C-54AB3FA68BBA}"/>
              </a:ext>
            </a:extLst>
          </p:cNvPr>
          <p:cNvSpPr>
            <a:spLocks noGrp="1"/>
          </p:cNvSpPr>
          <p:nvPr>
            <p:ph type="ftr" sz="quarter" idx="11"/>
          </p:nvPr>
        </p:nvSpPr>
        <p:spPr/>
        <p:txBody>
          <a:body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EABB4C5D-6898-0D67-FD4D-16DA3483E451}"/>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39</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953B81CB-1A83-4222-1602-2232E53B4E1F}"/>
              </a:ext>
            </a:extLst>
          </p:cNvPr>
          <p:cNvSpPr>
            <a:spLocks noGrp="1"/>
          </p:cNvSpPr>
          <p:nvPr>
            <p:ph idx="1"/>
          </p:nvPr>
        </p:nvSpPr>
        <p:spPr/>
        <p:txBody>
          <a:bodyPr>
            <a:normAutofit/>
          </a:bodyPr>
          <a:lstStyle/>
          <a:p>
            <a:r>
              <a:rPr lang="en-US" dirty="0"/>
              <a:t>For representation learning in such heterogeneous networks, entities and relations are given a finite representation which is then used as </a:t>
            </a:r>
            <a:r>
              <a:rPr lang="en-US" b="1" dirty="0"/>
              <a:t>input</a:t>
            </a:r>
            <a:r>
              <a:rPr lang="en-US" dirty="0"/>
              <a:t> to a </a:t>
            </a:r>
            <a:r>
              <a:rPr lang="en-US" b="1" dirty="0"/>
              <a:t>scoring function </a:t>
            </a:r>
            <a:r>
              <a:rPr lang="en-US" dirty="0"/>
              <a:t>as in (</a:t>
            </a:r>
            <a:r>
              <a:rPr lang="en-US" dirty="0" err="1"/>
              <a:t>Bordes</a:t>
            </a:r>
            <a:r>
              <a:rPr lang="en-US" dirty="0"/>
              <a:t> et al. 2013; </a:t>
            </a:r>
            <a:r>
              <a:rPr lang="en-US" dirty="0" err="1"/>
              <a:t>Dettmers</a:t>
            </a:r>
            <a:r>
              <a:rPr lang="en-US" dirty="0"/>
              <a:t> et al. 2018; Sun et al. 2019). </a:t>
            </a:r>
          </a:p>
          <a:p>
            <a:r>
              <a:rPr lang="en-US" dirty="0"/>
              <a:t>The embeddings are learned so that the observed edges in the KG get a </a:t>
            </a:r>
            <a:r>
              <a:rPr lang="en-US" b="1" dirty="0"/>
              <a:t>higher score </a:t>
            </a:r>
            <a:r>
              <a:rPr lang="en-US" dirty="0"/>
              <a:t>as compared to the unobserved edges.</a:t>
            </a:r>
            <a:endParaRPr lang="en-IN" dirty="0"/>
          </a:p>
        </p:txBody>
      </p:sp>
    </p:spTree>
    <p:extLst>
      <p:ext uri="{BB962C8B-B14F-4D97-AF65-F5344CB8AC3E}">
        <p14:creationId xmlns:p14="http://schemas.microsoft.com/office/powerpoint/2010/main" val="2105447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a:xfrm>
            <a:off x="3319272" y="3018710"/>
            <a:ext cx="5559552" cy="2514600"/>
          </a:xfrm>
        </p:spPr>
        <p:txBody>
          <a:bodyPr>
            <a:normAutofit fontScale="90000"/>
          </a:bodyPr>
          <a:lstStyle/>
          <a:p>
            <a:r>
              <a:rPr lang="en-US" dirty="0">
                <a:solidFill>
                  <a:srgbClr val="FFFFFF"/>
                </a:solidFill>
              </a:rPr>
              <a:t> </a:t>
            </a:r>
            <a:r>
              <a:rPr lang="en-US" dirty="0"/>
              <a:t>A </a:t>
            </a:r>
            <a:r>
              <a:rPr lang="en-US" dirty="0">
                <a:highlight>
                  <a:srgbClr val="000000"/>
                </a:highlight>
              </a:rPr>
              <a:t>Survey</a:t>
            </a:r>
            <a:r>
              <a:rPr lang="en-US" dirty="0"/>
              <a:t> on Knowledge Graphs: Representation, Acquisition, and Applications</a:t>
            </a:r>
          </a:p>
        </p:txBody>
      </p:sp>
    </p:spTree>
    <p:extLst>
      <p:ext uri="{BB962C8B-B14F-4D97-AF65-F5344CB8AC3E}">
        <p14:creationId xmlns:p14="http://schemas.microsoft.com/office/powerpoint/2010/main" val="42835948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29E28-0ED1-C130-E06E-7C2B1EA33DAB}"/>
              </a:ext>
            </a:extLst>
          </p:cNvPr>
          <p:cNvSpPr>
            <a:spLocks noGrp="1"/>
          </p:cNvSpPr>
          <p:nvPr>
            <p:ph type="title"/>
          </p:nvPr>
        </p:nvSpPr>
        <p:spPr/>
        <p:txBody>
          <a:bodyPr/>
          <a:lstStyle/>
          <a:p>
            <a:r>
              <a:rPr lang="en-IN" dirty="0"/>
              <a:t>Temporal Property</a:t>
            </a:r>
          </a:p>
        </p:txBody>
      </p:sp>
      <p:sp>
        <p:nvSpPr>
          <p:cNvPr id="3" name="Date Placeholder 2">
            <a:extLst>
              <a:ext uri="{FF2B5EF4-FFF2-40B4-BE49-F238E27FC236}">
                <a16:creationId xmlns:a16="http://schemas.microsoft.com/office/drawing/2014/main" id="{F6108482-8827-2C5B-B4F8-E6CC3AB8808C}"/>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CDB4867A-375B-0E27-6406-EA9E03F55121}"/>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1DDB769C-E179-B887-03B7-86DFB0FB29F6}"/>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40</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38F5B108-9854-7088-774B-802FCB0E0628}"/>
              </a:ext>
            </a:extLst>
          </p:cNvPr>
          <p:cNvSpPr>
            <a:spLocks noGrp="1"/>
          </p:cNvSpPr>
          <p:nvPr>
            <p:ph idx="1"/>
          </p:nvPr>
        </p:nvSpPr>
        <p:spPr/>
        <p:txBody>
          <a:bodyPr>
            <a:normAutofit/>
          </a:bodyPr>
          <a:lstStyle/>
          <a:p>
            <a:r>
              <a:rPr lang="en-US" dirty="0"/>
              <a:t>One aspect that is often ignored by the existing methods is that most real-world networks evolve with time. </a:t>
            </a:r>
          </a:p>
          <a:p>
            <a:r>
              <a:rPr lang="en-US" dirty="0"/>
              <a:t>For example, in social networks, new friendship links are formed or broken with time. Similar observations can be made in KGs as there are relations with temporal properties. </a:t>
            </a:r>
          </a:p>
          <a:p>
            <a:r>
              <a:rPr lang="en-US" dirty="0"/>
              <a:t>For example, (Barack Obama, President of, USA) is valid only between 2009 and 2017. KGs which encode such facts are called temporal </a:t>
            </a:r>
            <a:r>
              <a:rPr lang="en-US" dirty="0" err="1"/>
              <a:t>KGs.</a:t>
            </a:r>
            <a:r>
              <a:rPr lang="en-US" dirty="0"/>
              <a:t> Here, the links change with time. </a:t>
            </a:r>
          </a:p>
          <a:p>
            <a:r>
              <a:rPr lang="en-US" dirty="0"/>
              <a:t>Owing to many practical applications, it is important to integrate both dynamic and heterogeneous information while modelling networks.</a:t>
            </a:r>
            <a:endParaRPr lang="en-IN" dirty="0"/>
          </a:p>
        </p:txBody>
      </p:sp>
    </p:spTree>
    <p:extLst>
      <p:ext uri="{BB962C8B-B14F-4D97-AF65-F5344CB8AC3E}">
        <p14:creationId xmlns:p14="http://schemas.microsoft.com/office/powerpoint/2010/main" val="32463954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29E28-0ED1-C130-E06E-7C2B1EA33DAB}"/>
              </a:ext>
            </a:extLst>
          </p:cNvPr>
          <p:cNvSpPr>
            <a:spLocks noGrp="1"/>
          </p:cNvSpPr>
          <p:nvPr>
            <p:ph type="title"/>
          </p:nvPr>
        </p:nvSpPr>
        <p:spPr/>
        <p:txBody>
          <a:bodyPr/>
          <a:lstStyle/>
          <a:p>
            <a:r>
              <a:rPr lang="en-IN" dirty="0"/>
              <a:t>Temporal Property</a:t>
            </a:r>
          </a:p>
        </p:txBody>
      </p:sp>
      <p:sp>
        <p:nvSpPr>
          <p:cNvPr id="3" name="Date Placeholder 2">
            <a:extLst>
              <a:ext uri="{FF2B5EF4-FFF2-40B4-BE49-F238E27FC236}">
                <a16:creationId xmlns:a16="http://schemas.microsoft.com/office/drawing/2014/main" id="{F6108482-8827-2C5B-B4F8-E6CC3AB8808C}"/>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CDB4867A-375B-0E27-6406-EA9E03F55121}"/>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1DDB769C-E179-B887-03B7-86DFB0FB29F6}"/>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41</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38F5B108-9854-7088-774B-802FCB0E0628}"/>
              </a:ext>
            </a:extLst>
          </p:cNvPr>
          <p:cNvSpPr>
            <a:spLocks noGrp="1"/>
          </p:cNvSpPr>
          <p:nvPr>
            <p:ph idx="1"/>
          </p:nvPr>
        </p:nvSpPr>
        <p:spPr/>
        <p:txBody>
          <a:bodyPr>
            <a:normAutofit/>
          </a:bodyPr>
          <a:lstStyle/>
          <a:p>
            <a:r>
              <a:rPr lang="en-US" dirty="0"/>
              <a:t>Existing methods for dynamic homogeneous networks have used techniques such as:</a:t>
            </a:r>
          </a:p>
          <a:p>
            <a:pPr marL="666900" lvl="1" indent="-342900">
              <a:buFont typeface="+mj-lt"/>
              <a:buAutoNum type="arabicPeriod"/>
            </a:pPr>
            <a:r>
              <a:rPr lang="en-US" b="1" dirty="0"/>
              <a:t>Temporal regularization loss </a:t>
            </a:r>
            <a:r>
              <a:rPr lang="en-US" dirty="0"/>
              <a:t>(Zhou et al. 2018; Goyal et al. 2018)</a:t>
            </a:r>
          </a:p>
          <a:p>
            <a:pPr marL="666900" lvl="1" indent="-342900">
              <a:buFont typeface="+mj-lt"/>
              <a:buAutoNum type="arabicPeriod"/>
            </a:pPr>
            <a:r>
              <a:rPr lang="en-US" b="1" dirty="0"/>
              <a:t>RNN based sequential architectures </a:t>
            </a:r>
            <a:r>
              <a:rPr lang="en-US" dirty="0"/>
              <a:t>(Goyal, Chhetri, and </a:t>
            </a:r>
            <a:r>
              <a:rPr lang="en-US" dirty="0" err="1"/>
              <a:t>Canedo</a:t>
            </a:r>
            <a:r>
              <a:rPr lang="en-US" dirty="0"/>
              <a:t> 2020) </a:t>
            </a:r>
          </a:p>
          <a:p>
            <a:r>
              <a:rPr lang="en-US" dirty="0"/>
              <a:t>For modelling temporal KGs, previous methods have used:</a:t>
            </a:r>
          </a:p>
          <a:p>
            <a:pPr marL="666900" lvl="1" indent="-342900">
              <a:buFont typeface="+mj-lt"/>
              <a:buAutoNum type="arabicPeriod"/>
            </a:pPr>
            <a:r>
              <a:rPr lang="en-US" b="1" dirty="0"/>
              <a:t>Temporal point process models </a:t>
            </a:r>
            <a:r>
              <a:rPr lang="en-US" dirty="0"/>
              <a:t>(Trivedi et al. 2017, 2019)</a:t>
            </a:r>
          </a:p>
          <a:p>
            <a:pPr marL="666900" lvl="1" indent="-342900">
              <a:buFont typeface="+mj-lt"/>
              <a:buAutoNum type="arabicPeriod"/>
            </a:pPr>
            <a:r>
              <a:rPr lang="en-US" b="1" dirty="0"/>
              <a:t>RNN based interaction history encoding model </a:t>
            </a:r>
            <a:r>
              <a:rPr lang="en-US" dirty="0"/>
              <a:t>(</a:t>
            </a:r>
            <a:r>
              <a:rPr lang="en-US" dirty="0" err="1"/>
              <a:t>Jin</a:t>
            </a:r>
            <a:r>
              <a:rPr lang="en-US" dirty="0"/>
              <a:t> et al. 2019)</a:t>
            </a:r>
          </a:p>
          <a:p>
            <a:pPr marL="324000" lvl="1" indent="0">
              <a:buNone/>
            </a:pPr>
            <a:endParaRPr lang="en-US" dirty="0"/>
          </a:p>
          <a:p>
            <a:r>
              <a:rPr lang="en-US" b="1" dirty="0"/>
              <a:t>NLSM is the first method that considers homogeneous and heterogeneous networks in an unified manner. </a:t>
            </a:r>
            <a:endParaRPr lang="en-IN" b="1" dirty="0"/>
          </a:p>
        </p:txBody>
      </p:sp>
    </p:spTree>
    <p:extLst>
      <p:ext uri="{BB962C8B-B14F-4D97-AF65-F5344CB8AC3E}">
        <p14:creationId xmlns:p14="http://schemas.microsoft.com/office/powerpoint/2010/main" val="28506486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2F4C7-670C-BE78-E815-C65F6BCAAAFC}"/>
              </a:ext>
            </a:extLst>
          </p:cNvPr>
          <p:cNvSpPr>
            <a:spLocks noGrp="1"/>
          </p:cNvSpPr>
          <p:nvPr>
            <p:ph type="title"/>
          </p:nvPr>
        </p:nvSpPr>
        <p:spPr/>
        <p:txBody>
          <a:bodyPr/>
          <a:lstStyle/>
          <a:p>
            <a:r>
              <a:rPr lang="en-IN" dirty="0" err="1"/>
              <a:t>i</a:t>
            </a:r>
            <a:r>
              <a:rPr lang="en-IN" dirty="0"/>
              <a:t>) Modelling Individual Snapshots</a:t>
            </a:r>
          </a:p>
        </p:txBody>
      </p:sp>
      <p:sp>
        <p:nvSpPr>
          <p:cNvPr id="3" name="Date Placeholder 2">
            <a:extLst>
              <a:ext uri="{FF2B5EF4-FFF2-40B4-BE49-F238E27FC236}">
                <a16:creationId xmlns:a16="http://schemas.microsoft.com/office/drawing/2014/main" id="{8E425C24-4BAD-5471-7BC3-46AFED74328B}"/>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D1486D96-C472-6E02-8309-557618818285}"/>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7EC56A11-D225-C9AA-DD21-5AF6B9216C67}"/>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42</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625BA977-690D-F569-49AC-E697136EBD84}"/>
              </a:ext>
            </a:extLst>
          </p:cNvPr>
          <p:cNvSpPr>
            <a:spLocks noGrp="1"/>
          </p:cNvSpPr>
          <p:nvPr>
            <p:ph idx="1"/>
          </p:nvPr>
        </p:nvSpPr>
        <p:spPr/>
        <p:txBody>
          <a:bodyPr>
            <a:normAutofit fontScale="85000" lnSpcReduction="10000"/>
          </a:bodyPr>
          <a:lstStyle/>
          <a:p>
            <a:r>
              <a:rPr lang="en-US" dirty="0"/>
              <a:t>Time t ∈ {1, 2, . . . , T} is discrete. </a:t>
            </a:r>
          </a:p>
          <a:p>
            <a:r>
              <a:rPr lang="en-US" dirty="0"/>
              <a:t>The network evolution is therefore described by the corresponding network snapshots at each time-step, specified by binary adjacency matrices A (t) r ∈ {0, 1}</a:t>
            </a:r>
            <a:r>
              <a:rPr lang="en-US" baseline="30000" dirty="0"/>
              <a:t>N×N</a:t>
            </a:r>
            <a:r>
              <a:rPr lang="en-US" dirty="0"/>
              <a:t> , where N is the number of nodes in the network, r ∈ {1, 2, . . . , R} is the relation between the nodes, and t denotes the time. </a:t>
            </a:r>
          </a:p>
          <a:p>
            <a:r>
              <a:rPr lang="en-US" dirty="0"/>
              <a:t>We begin by discussing the case of homogeneous networks (R = 1). The extension to heterogeneous networks (R ≥ 2) is then straightforward and we present it in Section 2.3. </a:t>
            </a:r>
          </a:p>
          <a:p>
            <a:r>
              <a:rPr lang="en-US" dirty="0"/>
              <a:t>To avoid cluttering the notation, we drop the subscript in A (t) r when R = 1. </a:t>
            </a:r>
          </a:p>
          <a:p>
            <a:r>
              <a:rPr lang="en-US" dirty="0"/>
              <a:t>We further assume that there are no self-loops. </a:t>
            </a:r>
          </a:p>
          <a:p>
            <a:r>
              <a:rPr lang="en-US" dirty="0"/>
              <a:t>Each node is modeled by K attributes whose values lie in the interval [0, 1]. These attributes can change over time.</a:t>
            </a:r>
          </a:p>
          <a:p>
            <a:r>
              <a:rPr lang="en-US" dirty="0"/>
              <a:t> The latent vector z (t) n ∈ [0, 1]</a:t>
            </a:r>
            <a:r>
              <a:rPr lang="en-US" baseline="30000" dirty="0"/>
              <a:t>K</a:t>
            </a:r>
            <a:r>
              <a:rPr lang="en-US" dirty="0"/>
              <a:t> is used to denote the attributes for node n at time t</a:t>
            </a:r>
            <a:r>
              <a:rPr lang="en-IN" dirty="0"/>
              <a:t>.</a:t>
            </a:r>
          </a:p>
        </p:txBody>
      </p:sp>
    </p:spTree>
    <p:extLst>
      <p:ext uri="{BB962C8B-B14F-4D97-AF65-F5344CB8AC3E}">
        <p14:creationId xmlns:p14="http://schemas.microsoft.com/office/powerpoint/2010/main" val="13994634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726B7-379D-6FAE-785F-448D8E2DF06B}"/>
              </a:ext>
            </a:extLst>
          </p:cNvPr>
          <p:cNvSpPr>
            <a:spLocks noGrp="1"/>
          </p:cNvSpPr>
          <p:nvPr>
            <p:ph type="title"/>
          </p:nvPr>
        </p:nvSpPr>
        <p:spPr/>
        <p:txBody>
          <a:bodyPr/>
          <a:lstStyle/>
          <a:p>
            <a:endParaRPr lang="en-IN"/>
          </a:p>
        </p:txBody>
      </p:sp>
      <p:sp>
        <p:nvSpPr>
          <p:cNvPr id="3" name="Date Placeholder 2">
            <a:extLst>
              <a:ext uri="{FF2B5EF4-FFF2-40B4-BE49-F238E27FC236}">
                <a16:creationId xmlns:a16="http://schemas.microsoft.com/office/drawing/2014/main" id="{47574184-291F-AF87-83B4-9EA9DF6B86B5}"/>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D8937465-2A7B-3827-78B5-8780FEB305EE}"/>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3CF1CCF1-A65E-A234-DA55-1320A07B6541}"/>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43</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4109A034-803A-2954-42F4-EC4A528D7C1E}"/>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2229587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56C99-4B93-398E-3DFB-3A15B76763D8}"/>
              </a:ext>
            </a:extLst>
          </p:cNvPr>
          <p:cNvSpPr>
            <a:spLocks noGrp="1"/>
          </p:cNvSpPr>
          <p:nvPr>
            <p:ph type="title"/>
          </p:nvPr>
        </p:nvSpPr>
        <p:spPr>
          <a:xfrm>
            <a:off x="3319272" y="1889625"/>
            <a:ext cx="5559552" cy="2514600"/>
          </a:xfrm>
        </p:spPr>
        <p:txBody>
          <a:bodyPr>
            <a:normAutofit fontScale="90000"/>
          </a:bodyPr>
          <a:lstStyle/>
          <a:p>
            <a:r>
              <a:rPr lang="en-IN" dirty="0"/>
              <a:t>Question Answering over Temporal Knowledge Graphs</a:t>
            </a:r>
          </a:p>
        </p:txBody>
      </p:sp>
    </p:spTree>
    <p:extLst>
      <p:ext uri="{BB962C8B-B14F-4D97-AF65-F5344CB8AC3E}">
        <p14:creationId xmlns:p14="http://schemas.microsoft.com/office/powerpoint/2010/main" val="23944923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57367-4F72-8C48-97A8-AA3101F633F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480B943-36B9-8CA4-E1AD-472E213801E4}"/>
              </a:ext>
            </a:extLst>
          </p:cNvPr>
          <p:cNvSpPr>
            <a:spLocks noGrp="1"/>
          </p:cNvSpPr>
          <p:nvPr>
            <p:ph idx="1"/>
          </p:nvPr>
        </p:nvSpPr>
        <p:spPr/>
        <p:txBody>
          <a:bodyPr/>
          <a:lstStyle/>
          <a:p>
            <a:r>
              <a:rPr lang="en-IN" dirty="0"/>
              <a:t>Video: https://underline.io/lecture/25744-question-answering-over-temporal-knowledge-graphs</a:t>
            </a:r>
          </a:p>
        </p:txBody>
      </p:sp>
      <p:sp>
        <p:nvSpPr>
          <p:cNvPr id="4" name="Date Placeholder 3">
            <a:extLst>
              <a:ext uri="{FF2B5EF4-FFF2-40B4-BE49-F238E27FC236}">
                <a16:creationId xmlns:a16="http://schemas.microsoft.com/office/drawing/2014/main" id="{33EB43D6-1399-4891-F0BD-5E35278FC66C}"/>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B2D03A0C-D325-BB9C-CB41-6D8FF85C5C17}"/>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207A0970-D05C-BFE7-CF20-0CAA02A09852}"/>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45</a:t>
            </a:fld>
            <a:endParaRPr lang="en-US" dirty="0">
              <a:solidFill>
                <a:prstClr val="black">
                  <a:tint val="75000"/>
                </a:prstClr>
              </a:solidFill>
            </a:endParaRPr>
          </a:p>
        </p:txBody>
      </p:sp>
    </p:spTree>
    <p:extLst>
      <p:ext uri="{BB962C8B-B14F-4D97-AF65-F5344CB8AC3E}">
        <p14:creationId xmlns:p14="http://schemas.microsoft.com/office/powerpoint/2010/main" val="8851383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B1668-A241-2BE5-DFD3-4511475B8FC5}"/>
              </a:ext>
            </a:extLst>
          </p:cNvPr>
          <p:cNvSpPr>
            <a:spLocks noGrp="1"/>
          </p:cNvSpPr>
          <p:nvPr>
            <p:ph type="title"/>
          </p:nvPr>
        </p:nvSpPr>
        <p:spPr/>
        <p:txBody>
          <a:bodyPr/>
          <a:lstStyle/>
          <a:p>
            <a:r>
              <a:rPr lang="en-IN" dirty="0"/>
              <a:t>Question Answering</a:t>
            </a:r>
          </a:p>
        </p:txBody>
      </p:sp>
      <p:sp>
        <p:nvSpPr>
          <p:cNvPr id="3" name="Content Placeholder 2">
            <a:extLst>
              <a:ext uri="{FF2B5EF4-FFF2-40B4-BE49-F238E27FC236}">
                <a16:creationId xmlns:a16="http://schemas.microsoft.com/office/drawing/2014/main" id="{0478FAA9-E9B6-B423-9DE2-52E0E082752A}"/>
              </a:ext>
            </a:extLst>
          </p:cNvPr>
          <p:cNvSpPr>
            <a:spLocks noGrp="1"/>
          </p:cNvSpPr>
          <p:nvPr>
            <p:ph idx="1"/>
          </p:nvPr>
        </p:nvSpPr>
        <p:spPr/>
        <p:txBody>
          <a:bodyPr/>
          <a:lstStyle/>
          <a:p>
            <a:endParaRPr lang="en-IN" dirty="0"/>
          </a:p>
        </p:txBody>
      </p:sp>
      <p:sp>
        <p:nvSpPr>
          <p:cNvPr id="4" name="Date Placeholder 3">
            <a:extLst>
              <a:ext uri="{FF2B5EF4-FFF2-40B4-BE49-F238E27FC236}">
                <a16:creationId xmlns:a16="http://schemas.microsoft.com/office/drawing/2014/main" id="{7D89323E-35D8-C6FB-2F81-BA1CCC73B2C4}"/>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E0E496D2-50CB-C4A1-F240-68B8D151B8FE}"/>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23A6CF34-8CD3-2E4F-C3F8-F8EF46DDCF76}"/>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46</a:t>
            </a:fld>
            <a:endParaRPr lang="en-US" dirty="0">
              <a:solidFill>
                <a:prstClr val="black">
                  <a:tint val="75000"/>
                </a:prstClr>
              </a:solidFill>
            </a:endParaRPr>
          </a:p>
        </p:txBody>
      </p:sp>
    </p:spTree>
    <p:extLst>
      <p:ext uri="{BB962C8B-B14F-4D97-AF65-F5344CB8AC3E}">
        <p14:creationId xmlns:p14="http://schemas.microsoft.com/office/powerpoint/2010/main" val="15277397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A9AA1-D76D-4E53-35C3-EDE03EEEA5CE}"/>
              </a:ext>
            </a:extLst>
          </p:cNvPr>
          <p:cNvSpPr>
            <a:spLocks noGrp="1"/>
          </p:cNvSpPr>
          <p:nvPr>
            <p:ph type="title"/>
          </p:nvPr>
        </p:nvSpPr>
        <p:spPr/>
        <p:txBody>
          <a:bodyPr/>
          <a:lstStyle/>
          <a:p>
            <a:r>
              <a:rPr lang="en-IN" dirty="0"/>
              <a:t>What?</a:t>
            </a:r>
          </a:p>
        </p:txBody>
      </p:sp>
      <p:sp>
        <p:nvSpPr>
          <p:cNvPr id="3" name="Date Placeholder 2">
            <a:extLst>
              <a:ext uri="{FF2B5EF4-FFF2-40B4-BE49-F238E27FC236}">
                <a16:creationId xmlns:a16="http://schemas.microsoft.com/office/drawing/2014/main" id="{05B68A3C-06CB-C098-2D1A-7CA8DD0C4D04}"/>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319D6875-8076-4430-2110-846DFDC19E29}"/>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E409C733-2F31-D354-0B67-DE08CE30CD9B}"/>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47</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0A46173C-7636-D1CC-FCC9-1A90BDC3992B}"/>
              </a:ext>
            </a:extLst>
          </p:cNvPr>
          <p:cNvSpPr>
            <a:spLocks noGrp="1"/>
          </p:cNvSpPr>
          <p:nvPr>
            <p:ph idx="1"/>
          </p:nvPr>
        </p:nvSpPr>
        <p:spPr/>
        <p:txBody>
          <a:bodyPr/>
          <a:lstStyle/>
          <a:p>
            <a:r>
              <a:rPr lang="en-US" b="0" i="0" dirty="0">
                <a:effectLst/>
                <a:latin typeface="Source Sans Pro" panose="020B0604020202020204" pitchFamily="34" charset="0"/>
              </a:rPr>
              <a:t>QA models can retrieve the answer to a question from a given text, which is useful for searching for an answer in a document. </a:t>
            </a:r>
          </a:p>
          <a:p>
            <a:r>
              <a:rPr lang="en-US" b="0" i="0" dirty="0">
                <a:effectLst/>
                <a:latin typeface="Source Sans Pro" panose="020B0604020202020204" pitchFamily="34" charset="0"/>
              </a:rPr>
              <a:t>Some question answering models can generate answers without context.</a:t>
            </a:r>
            <a:endParaRPr lang="en-IN" dirty="0"/>
          </a:p>
        </p:txBody>
      </p:sp>
      <p:pic>
        <p:nvPicPr>
          <p:cNvPr id="8" name="Picture 7">
            <a:extLst>
              <a:ext uri="{FF2B5EF4-FFF2-40B4-BE49-F238E27FC236}">
                <a16:creationId xmlns:a16="http://schemas.microsoft.com/office/drawing/2014/main" id="{D99512AF-CCB7-B257-B582-EFBE273778F2}"/>
              </a:ext>
            </a:extLst>
          </p:cNvPr>
          <p:cNvPicPr>
            <a:picLocks noChangeAspect="1"/>
          </p:cNvPicPr>
          <p:nvPr/>
        </p:nvPicPr>
        <p:blipFill>
          <a:blip r:embed="rId2"/>
          <a:stretch>
            <a:fillRect/>
          </a:stretch>
        </p:blipFill>
        <p:spPr>
          <a:xfrm>
            <a:off x="1657350" y="3175801"/>
            <a:ext cx="8877300" cy="3257550"/>
          </a:xfrm>
          <a:prstGeom prst="rect">
            <a:avLst/>
          </a:prstGeom>
        </p:spPr>
      </p:pic>
    </p:spTree>
    <p:extLst>
      <p:ext uri="{BB962C8B-B14F-4D97-AF65-F5344CB8AC3E}">
        <p14:creationId xmlns:p14="http://schemas.microsoft.com/office/powerpoint/2010/main" val="23886680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2B50F-BC90-2FF8-2B54-A8DF3ED46444}"/>
              </a:ext>
            </a:extLst>
          </p:cNvPr>
          <p:cNvSpPr>
            <a:spLocks noGrp="1"/>
          </p:cNvSpPr>
          <p:nvPr>
            <p:ph type="title"/>
          </p:nvPr>
        </p:nvSpPr>
        <p:spPr/>
        <p:txBody>
          <a:bodyPr/>
          <a:lstStyle/>
          <a:p>
            <a:r>
              <a:rPr lang="en-US" b="1" i="0" dirty="0">
                <a:effectLst/>
                <a:latin typeface="Source Sans Pro" panose="020B0503030403020204" pitchFamily="34" charset="0"/>
              </a:rPr>
              <a:t>Task Variants</a:t>
            </a:r>
            <a:endParaRPr lang="en-IN" dirty="0"/>
          </a:p>
        </p:txBody>
      </p:sp>
      <p:sp>
        <p:nvSpPr>
          <p:cNvPr id="3" name="Date Placeholder 2">
            <a:extLst>
              <a:ext uri="{FF2B5EF4-FFF2-40B4-BE49-F238E27FC236}">
                <a16:creationId xmlns:a16="http://schemas.microsoft.com/office/drawing/2014/main" id="{2822D843-FA0C-6693-E75C-FE8CE3D61E48}"/>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42FC0A55-4A0D-89D6-13DC-0B22E57B6C2F}"/>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B6FE2419-7B60-84D9-5D30-5F6A302F4F43}"/>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48</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C66B26C4-3293-334D-B844-60A0C957D065}"/>
              </a:ext>
            </a:extLst>
          </p:cNvPr>
          <p:cNvSpPr>
            <a:spLocks noGrp="1"/>
          </p:cNvSpPr>
          <p:nvPr>
            <p:ph idx="1"/>
          </p:nvPr>
        </p:nvSpPr>
        <p:spPr/>
        <p:txBody>
          <a:bodyPr>
            <a:normAutofit fontScale="92500" lnSpcReduction="10000"/>
          </a:bodyPr>
          <a:lstStyle/>
          <a:p>
            <a:pPr algn="l"/>
            <a:r>
              <a:rPr lang="en-US" b="0" i="0" dirty="0">
                <a:solidFill>
                  <a:srgbClr val="52525B"/>
                </a:solidFill>
                <a:effectLst/>
                <a:latin typeface="Source Sans Pro" panose="020B0503030403020204" pitchFamily="34" charset="0"/>
              </a:rPr>
              <a:t>There are different QA variants based on the inputs and outputs:</a:t>
            </a:r>
          </a:p>
          <a:p>
            <a:pPr lvl="1"/>
            <a:r>
              <a:rPr lang="en-US" b="1" i="0" dirty="0">
                <a:solidFill>
                  <a:srgbClr val="52525B"/>
                </a:solidFill>
                <a:effectLst/>
                <a:latin typeface="Source Sans Pro" panose="020B0503030403020204" pitchFamily="34" charset="0"/>
              </a:rPr>
              <a:t>Extractive QA:</a:t>
            </a:r>
            <a:r>
              <a:rPr lang="en-US" b="0" i="0" dirty="0">
                <a:solidFill>
                  <a:srgbClr val="52525B"/>
                </a:solidFill>
                <a:effectLst/>
                <a:latin typeface="Source Sans Pro" panose="020B0503030403020204" pitchFamily="34" charset="0"/>
              </a:rPr>
              <a:t> The model </a:t>
            </a:r>
            <a:r>
              <a:rPr lang="en-US" b="1" i="0" dirty="0">
                <a:solidFill>
                  <a:srgbClr val="52525B"/>
                </a:solidFill>
                <a:effectLst/>
                <a:latin typeface="Source Sans Pro" panose="020B0503030403020204" pitchFamily="34" charset="0"/>
              </a:rPr>
              <a:t>extracts</a:t>
            </a:r>
            <a:r>
              <a:rPr lang="en-US" b="0" i="0" dirty="0">
                <a:solidFill>
                  <a:srgbClr val="52525B"/>
                </a:solidFill>
                <a:effectLst/>
                <a:latin typeface="Source Sans Pro" panose="020B0503030403020204" pitchFamily="34" charset="0"/>
              </a:rPr>
              <a:t> the answer from a context. The context here could be a provided text, a table or even HTML! This is usually solved with BERT-like models.</a:t>
            </a:r>
          </a:p>
          <a:p>
            <a:pPr lvl="1"/>
            <a:r>
              <a:rPr lang="en-US" b="1" i="0" dirty="0">
                <a:solidFill>
                  <a:srgbClr val="52525B"/>
                </a:solidFill>
                <a:effectLst/>
                <a:latin typeface="Source Sans Pro" panose="020B0503030403020204" pitchFamily="34" charset="0"/>
              </a:rPr>
              <a:t>Open Generative QA:</a:t>
            </a:r>
            <a:r>
              <a:rPr lang="en-US" b="0" i="0" dirty="0">
                <a:solidFill>
                  <a:srgbClr val="52525B"/>
                </a:solidFill>
                <a:effectLst/>
                <a:latin typeface="Source Sans Pro" panose="020B0503030403020204" pitchFamily="34" charset="0"/>
              </a:rPr>
              <a:t> The model </a:t>
            </a:r>
            <a:r>
              <a:rPr lang="en-US" b="1" i="0" dirty="0">
                <a:solidFill>
                  <a:srgbClr val="52525B"/>
                </a:solidFill>
                <a:effectLst/>
                <a:latin typeface="Source Sans Pro" panose="020B0503030403020204" pitchFamily="34" charset="0"/>
              </a:rPr>
              <a:t>generates</a:t>
            </a:r>
            <a:r>
              <a:rPr lang="en-US" b="0" i="0" dirty="0">
                <a:solidFill>
                  <a:srgbClr val="52525B"/>
                </a:solidFill>
                <a:effectLst/>
                <a:latin typeface="Source Sans Pro" panose="020B0503030403020204" pitchFamily="34" charset="0"/>
              </a:rPr>
              <a:t> free text directly based on the context. You can learn more about the Text Generation task in </a:t>
            </a:r>
            <a:r>
              <a:rPr lang="en-US" b="0" i="0" u="sng" dirty="0">
                <a:solidFill>
                  <a:srgbClr val="111827"/>
                </a:solidFill>
                <a:effectLst/>
                <a:latin typeface="Source Sans Pro" panose="020B0503030403020204" pitchFamily="34" charset="0"/>
                <a:hlinkClick r:id="rId2"/>
              </a:rPr>
              <a:t>its page</a:t>
            </a:r>
            <a:r>
              <a:rPr lang="en-US" b="0" i="0" dirty="0">
                <a:solidFill>
                  <a:srgbClr val="52525B"/>
                </a:solidFill>
                <a:effectLst/>
                <a:latin typeface="Source Sans Pro" panose="020B0503030403020204" pitchFamily="34" charset="0"/>
              </a:rPr>
              <a:t>.</a:t>
            </a:r>
          </a:p>
          <a:p>
            <a:pPr lvl="1"/>
            <a:r>
              <a:rPr lang="en-US" b="1" i="0" dirty="0">
                <a:solidFill>
                  <a:srgbClr val="52525B"/>
                </a:solidFill>
                <a:effectLst/>
                <a:latin typeface="Source Sans Pro" panose="020B0503030403020204" pitchFamily="34" charset="0"/>
              </a:rPr>
              <a:t>Closed Generative QA:</a:t>
            </a:r>
            <a:r>
              <a:rPr lang="en-US" b="0" i="0" dirty="0">
                <a:solidFill>
                  <a:srgbClr val="52525B"/>
                </a:solidFill>
                <a:effectLst/>
                <a:latin typeface="Source Sans Pro" panose="020B0503030403020204" pitchFamily="34" charset="0"/>
              </a:rPr>
              <a:t> In this case, no context is provided. The answer is completely generated by a model.</a:t>
            </a:r>
          </a:p>
          <a:p>
            <a:pPr algn="l"/>
            <a:r>
              <a:rPr lang="en-US" b="0" i="0" dirty="0">
                <a:solidFill>
                  <a:srgbClr val="52525B"/>
                </a:solidFill>
                <a:effectLst/>
                <a:latin typeface="Source Sans Pro" panose="020B0503030403020204" pitchFamily="34" charset="0"/>
              </a:rPr>
              <a:t>The schema above illustrates extractive, open book QA. The model takes a context and the question and extracts the answer from the given context.</a:t>
            </a:r>
          </a:p>
          <a:p>
            <a:pPr algn="l"/>
            <a:r>
              <a:rPr lang="en-US" b="0" i="0" dirty="0">
                <a:solidFill>
                  <a:srgbClr val="52525B"/>
                </a:solidFill>
                <a:effectLst/>
                <a:latin typeface="Source Sans Pro" panose="020B0503030403020204" pitchFamily="34" charset="0"/>
              </a:rPr>
              <a:t>You can also differentiate QA models depending on whether they are open-domain or closed-domain. </a:t>
            </a:r>
            <a:r>
              <a:rPr lang="en-US" b="1" i="0" dirty="0">
                <a:solidFill>
                  <a:srgbClr val="52525B"/>
                </a:solidFill>
                <a:effectLst/>
                <a:latin typeface="Source Sans Pro" panose="020B0503030403020204" pitchFamily="34" charset="0"/>
              </a:rPr>
              <a:t>Open-domain models </a:t>
            </a:r>
            <a:r>
              <a:rPr lang="en-US" b="0" i="0" dirty="0">
                <a:solidFill>
                  <a:srgbClr val="52525B"/>
                </a:solidFill>
                <a:effectLst/>
                <a:latin typeface="Source Sans Pro" panose="020B0503030403020204" pitchFamily="34" charset="0"/>
              </a:rPr>
              <a:t>are not restricted to a specific domain, while </a:t>
            </a:r>
            <a:r>
              <a:rPr lang="en-US" b="1" i="0" dirty="0">
                <a:solidFill>
                  <a:srgbClr val="52525B"/>
                </a:solidFill>
                <a:effectLst/>
                <a:latin typeface="Source Sans Pro" panose="020B0503030403020204" pitchFamily="34" charset="0"/>
              </a:rPr>
              <a:t>closed-domain models </a:t>
            </a:r>
            <a:r>
              <a:rPr lang="en-US" b="0" i="0" dirty="0">
                <a:solidFill>
                  <a:srgbClr val="52525B"/>
                </a:solidFill>
                <a:effectLst/>
                <a:latin typeface="Source Sans Pro" panose="020B0503030403020204" pitchFamily="34" charset="0"/>
              </a:rPr>
              <a:t>are restricted to a specific domain (e.g. legal, medical documents).</a:t>
            </a:r>
          </a:p>
          <a:p>
            <a:endParaRPr lang="en-IN" dirty="0"/>
          </a:p>
        </p:txBody>
      </p:sp>
    </p:spTree>
    <p:extLst>
      <p:ext uri="{BB962C8B-B14F-4D97-AF65-F5344CB8AC3E}">
        <p14:creationId xmlns:p14="http://schemas.microsoft.com/office/powerpoint/2010/main" val="36697605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71758-F51D-F755-185F-B37BDAFB26C6}"/>
              </a:ext>
            </a:extLst>
          </p:cNvPr>
          <p:cNvSpPr>
            <a:spLocks noGrp="1"/>
          </p:cNvSpPr>
          <p:nvPr>
            <p:ph type="title"/>
          </p:nvPr>
        </p:nvSpPr>
        <p:spPr/>
        <p:txBody>
          <a:bodyPr/>
          <a:lstStyle/>
          <a:p>
            <a:r>
              <a:rPr lang="en-IN" dirty="0"/>
              <a:t>GNN for NLP</a:t>
            </a:r>
          </a:p>
        </p:txBody>
      </p:sp>
      <p:sp>
        <p:nvSpPr>
          <p:cNvPr id="3" name="Text Placeholder 2">
            <a:extLst>
              <a:ext uri="{FF2B5EF4-FFF2-40B4-BE49-F238E27FC236}">
                <a16:creationId xmlns:a16="http://schemas.microsoft.com/office/drawing/2014/main" id="{16F05C65-DF0E-A35D-424C-6C47F7959F91}"/>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655907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8C9A-FA36-A9DC-17EF-AF6A7DFDCF1F}"/>
              </a:ext>
            </a:extLst>
          </p:cNvPr>
          <p:cNvSpPr>
            <a:spLocks noGrp="1"/>
          </p:cNvSpPr>
          <p:nvPr>
            <p:ph type="title"/>
          </p:nvPr>
        </p:nvSpPr>
        <p:spPr/>
        <p:txBody>
          <a:bodyPr/>
          <a:lstStyle/>
          <a:p>
            <a:r>
              <a:rPr lang="en-IN" dirty="0"/>
              <a:t>Abstract</a:t>
            </a:r>
          </a:p>
        </p:txBody>
      </p:sp>
      <p:sp>
        <p:nvSpPr>
          <p:cNvPr id="3" name="Content Placeholder 2">
            <a:extLst>
              <a:ext uri="{FF2B5EF4-FFF2-40B4-BE49-F238E27FC236}">
                <a16:creationId xmlns:a16="http://schemas.microsoft.com/office/drawing/2014/main" id="{18CB1060-2547-D3E5-FEEA-ECDA2B683639}"/>
              </a:ext>
            </a:extLst>
          </p:cNvPr>
          <p:cNvSpPr>
            <a:spLocks noGrp="1"/>
          </p:cNvSpPr>
          <p:nvPr>
            <p:ph idx="1"/>
          </p:nvPr>
        </p:nvSpPr>
        <p:spPr/>
        <p:txBody>
          <a:bodyPr>
            <a:normAutofit/>
          </a:bodyPr>
          <a:lstStyle/>
          <a:p>
            <a:r>
              <a:rPr lang="en-US" dirty="0"/>
              <a:t>KG that represent </a:t>
            </a:r>
            <a:r>
              <a:rPr lang="en-US" dirty="0">
                <a:highlight>
                  <a:srgbClr val="FFFF00"/>
                </a:highlight>
              </a:rPr>
              <a:t>structural relations </a:t>
            </a:r>
            <a:r>
              <a:rPr lang="en-US" dirty="0"/>
              <a:t>between entities have become an increasingly popular research direction toward cognition and human-level intelligence.</a:t>
            </a:r>
          </a:p>
          <a:p>
            <a:r>
              <a:rPr lang="en-US" dirty="0"/>
              <a:t>Contents:</a:t>
            </a:r>
          </a:p>
          <a:p>
            <a:pPr marL="971550" lvl="1" indent="-514350">
              <a:buFont typeface="+mj-lt"/>
              <a:buAutoNum type="arabicPeriod"/>
            </a:pPr>
            <a:r>
              <a:rPr lang="en-US" dirty="0"/>
              <a:t>KG representation learning</a:t>
            </a:r>
          </a:p>
          <a:p>
            <a:pPr marL="971550" lvl="1" indent="-514350">
              <a:buFont typeface="+mj-lt"/>
              <a:buAutoNum type="arabicPeriod"/>
            </a:pPr>
            <a:r>
              <a:rPr lang="en-US" dirty="0"/>
              <a:t>Knowledge acquisition and completion</a:t>
            </a:r>
          </a:p>
          <a:p>
            <a:pPr marL="971550" lvl="1" indent="-514350">
              <a:buFont typeface="+mj-lt"/>
              <a:buAutoNum type="arabicPeriod"/>
            </a:pPr>
            <a:r>
              <a:rPr lang="en-US" dirty="0"/>
              <a:t>Temporal KG</a:t>
            </a:r>
          </a:p>
          <a:p>
            <a:pPr marL="971550" lvl="1" indent="-514350">
              <a:buFont typeface="+mj-lt"/>
              <a:buAutoNum type="arabicPeriod"/>
            </a:pPr>
            <a:r>
              <a:rPr lang="en-US" dirty="0"/>
              <a:t>Knowledge-aware applications</a:t>
            </a:r>
          </a:p>
          <a:p>
            <a:pPr marL="971550" lvl="1" indent="-514350">
              <a:buFont typeface="+mj-lt"/>
              <a:buAutoNum type="arabicPeriod"/>
            </a:pPr>
            <a:r>
              <a:rPr lang="en-US" dirty="0"/>
              <a:t>Summarize recent breakthroughs</a:t>
            </a:r>
            <a:endParaRPr lang="en-IN" dirty="0"/>
          </a:p>
        </p:txBody>
      </p:sp>
      <p:sp>
        <p:nvSpPr>
          <p:cNvPr id="4" name="Date Placeholder 3">
            <a:extLst>
              <a:ext uri="{FF2B5EF4-FFF2-40B4-BE49-F238E27FC236}">
                <a16:creationId xmlns:a16="http://schemas.microsoft.com/office/drawing/2014/main" id="{C3BF714C-D2B8-179A-E741-F34647374B31}"/>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59C12693-EAA3-3F0C-2E2E-FF5B76342EDE}"/>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6882D9E1-FFE2-AACE-836D-804039C08972}"/>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5</a:t>
            </a:fld>
            <a:endParaRPr lang="en-US" dirty="0">
              <a:solidFill>
                <a:prstClr val="black">
                  <a:tint val="75000"/>
                </a:prstClr>
              </a:solidFill>
            </a:endParaRPr>
          </a:p>
        </p:txBody>
      </p:sp>
    </p:spTree>
    <p:extLst>
      <p:ext uri="{BB962C8B-B14F-4D97-AF65-F5344CB8AC3E}">
        <p14:creationId xmlns:p14="http://schemas.microsoft.com/office/powerpoint/2010/main" val="24046977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18D18-82CC-5C52-6EE0-AF95C74903AA}"/>
              </a:ext>
            </a:extLst>
          </p:cNvPr>
          <p:cNvSpPr>
            <a:spLocks noGrp="1"/>
          </p:cNvSpPr>
          <p:nvPr>
            <p:ph type="title"/>
          </p:nvPr>
        </p:nvSpPr>
        <p:spPr/>
        <p:txBody>
          <a:bodyPr/>
          <a:lstStyle/>
          <a:p>
            <a:r>
              <a:rPr lang="en-IN" dirty="0"/>
              <a:t>Abstract</a:t>
            </a:r>
          </a:p>
        </p:txBody>
      </p:sp>
      <p:sp>
        <p:nvSpPr>
          <p:cNvPr id="3" name="Content Placeholder 2">
            <a:extLst>
              <a:ext uri="{FF2B5EF4-FFF2-40B4-BE49-F238E27FC236}">
                <a16:creationId xmlns:a16="http://schemas.microsoft.com/office/drawing/2014/main" id="{BE8A3AA4-A169-06B5-822E-323D4B731DDD}"/>
              </a:ext>
            </a:extLst>
          </p:cNvPr>
          <p:cNvSpPr>
            <a:spLocks noGrp="1"/>
          </p:cNvSpPr>
          <p:nvPr>
            <p:ph idx="1"/>
          </p:nvPr>
        </p:nvSpPr>
        <p:spPr/>
        <p:txBody>
          <a:bodyPr/>
          <a:lstStyle/>
          <a:p>
            <a:r>
              <a:rPr lang="en-US" dirty="0"/>
              <a:t>Although text inputs are typically represented as a sequence of tokens, there is a </a:t>
            </a:r>
            <a:r>
              <a:rPr lang="en-US" dirty="0">
                <a:highlight>
                  <a:srgbClr val="FFFF00"/>
                </a:highlight>
              </a:rPr>
              <a:t>rich variety of NLP problems that can be best expressed with a graph structure</a:t>
            </a:r>
            <a:r>
              <a:rPr lang="en-US" dirty="0"/>
              <a:t>.</a:t>
            </a:r>
          </a:p>
          <a:p>
            <a:r>
              <a:rPr lang="en-US" dirty="0"/>
              <a:t>Contents:</a:t>
            </a:r>
          </a:p>
          <a:p>
            <a:pPr marL="914400" lvl="1" indent="-457200">
              <a:buFont typeface="+mj-lt"/>
              <a:buAutoNum type="arabicPeriod"/>
            </a:pPr>
            <a:r>
              <a:rPr lang="en-US" dirty="0"/>
              <a:t>Graph Construction</a:t>
            </a:r>
          </a:p>
          <a:p>
            <a:pPr marL="914400" lvl="1" indent="-457200">
              <a:buFont typeface="+mj-lt"/>
              <a:buAutoNum type="arabicPeriod"/>
            </a:pPr>
            <a:r>
              <a:rPr lang="en-US" dirty="0"/>
              <a:t>Graph Representation Learning</a:t>
            </a:r>
          </a:p>
          <a:p>
            <a:pPr marL="914400" lvl="1" indent="-457200">
              <a:buFont typeface="+mj-lt"/>
              <a:buAutoNum type="arabicPeriod"/>
            </a:pPr>
            <a:r>
              <a:rPr lang="en-US" dirty="0"/>
              <a:t>Graph based Encoder-Decoder models</a:t>
            </a:r>
          </a:p>
          <a:p>
            <a:pPr marL="914400" lvl="1" indent="-457200">
              <a:buFont typeface="+mj-lt"/>
              <a:buAutoNum type="arabicPeriod"/>
            </a:pPr>
            <a:r>
              <a:rPr lang="en-US" dirty="0"/>
              <a:t>Applications</a:t>
            </a:r>
            <a:endParaRPr lang="en-IN" dirty="0"/>
          </a:p>
        </p:txBody>
      </p:sp>
      <p:sp>
        <p:nvSpPr>
          <p:cNvPr id="4" name="Date Placeholder 3">
            <a:extLst>
              <a:ext uri="{FF2B5EF4-FFF2-40B4-BE49-F238E27FC236}">
                <a16:creationId xmlns:a16="http://schemas.microsoft.com/office/drawing/2014/main" id="{A663E4AD-FFB0-B9DF-BCB9-750F7791AFFC}"/>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C04B187A-CA2D-2ED9-13C1-DD9065B36B40}"/>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E44D4D0F-0DE6-4822-FABD-424372E3AB77}"/>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50</a:t>
            </a:fld>
            <a:endParaRPr lang="en-US" dirty="0">
              <a:solidFill>
                <a:prstClr val="black">
                  <a:tint val="75000"/>
                </a:prstClr>
              </a:solidFill>
            </a:endParaRPr>
          </a:p>
        </p:txBody>
      </p:sp>
    </p:spTree>
    <p:extLst>
      <p:ext uri="{BB962C8B-B14F-4D97-AF65-F5344CB8AC3E}">
        <p14:creationId xmlns:p14="http://schemas.microsoft.com/office/powerpoint/2010/main" val="12938483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21F5F-EF67-499C-8E49-EF17F62A8B0D}"/>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33E43A78-7879-1322-1577-9266914AF0AE}"/>
              </a:ext>
            </a:extLst>
          </p:cNvPr>
          <p:cNvSpPr>
            <a:spLocks noGrp="1"/>
          </p:cNvSpPr>
          <p:nvPr>
            <p:ph idx="1"/>
          </p:nvPr>
        </p:nvSpPr>
        <p:spPr/>
        <p:txBody>
          <a:bodyPr>
            <a:normAutofit/>
          </a:bodyPr>
          <a:lstStyle/>
          <a:p>
            <a:r>
              <a:rPr lang="en-IN" dirty="0"/>
              <a:t>Conventionally, </a:t>
            </a:r>
            <a:r>
              <a:rPr lang="en-US" dirty="0"/>
              <a:t>text sequences are considered as a </a:t>
            </a:r>
            <a:r>
              <a:rPr lang="en-US" dirty="0">
                <a:highlight>
                  <a:srgbClr val="FFFF00"/>
                </a:highlight>
              </a:rPr>
              <a:t>bag of tokens</a:t>
            </a:r>
            <a:r>
              <a:rPr lang="en-US" dirty="0"/>
              <a:t> such as </a:t>
            </a:r>
            <a:r>
              <a:rPr lang="en-US" dirty="0" err="1"/>
              <a:t>BoW</a:t>
            </a:r>
            <a:r>
              <a:rPr lang="en-US" dirty="0"/>
              <a:t> and TF-IDF in NLP tasks.</a:t>
            </a:r>
          </a:p>
          <a:p>
            <a:r>
              <a:rPr lang="en-IN" b="1" dirty="0"/>
              <a:t>Word Embeddings techniques </a:t>
            </a:r>
            <a:r>
              <a:rPr lang="en-IN" dirty="0"/>
              <a:t>(</a:t>
            </a:r>
            <a:r>
              <a:rPr lang="en-IN" dirty="0" err="1"/>
              <a:t>Mikolov</a:t>
            </a:r>
            <a:r>
              <a:rPr lang="en-IN" dirty="0"/>
              <a:t> et al., 2013; Pennington et al., 2014): sentences are typically represented as a </a:t>
            </a:r>
            <a:r>
              <a:rPr lang="en-IN" dirty="0">
                <a:highlight>
                  <a:srgbClr val="FFFF00"/>
                </a:highlight>
              </a:rPr>
              <a:t>sequence of tokens </a:t>
            </a:r>
            <a:r>
              <a:rPr lang="en-IN" dirty="0"/>
              <a:t>in NLP tasks. </a:t>
            </a:r>
          </a:p>
          <a:p>
            <a:r>
              <a:rPr lang="en-IN" dirty="0"/>
              <a:t>Hence, popular deep learning techniques such as RNNs (Schuster and </a:t>
            </a:r>
            <a:r>
              <a:rPr lang="en-IN" dirty="0" err="1"/>
              <a:t>Paliwal</a:t>
            </a:r>
            <a:r>
              <a:rPr lang="en-IN" dirty="0"/>
              <a:t>, 1997) and CNNs (</a:t>
            </a:r>
            <a:r>
              <a:rPr lang="en-IN" dirty="0" err="1"/>
              <a:t>Krizhevsky</a:t>
            </a:r>
            <a:r>
              <a:rPr lang="en-IN" dirty="0"/>
              <a:t> et al., 2012) have been widely applied for </a:t>
            </a:r>
            <a:r>
              <a:rPr lang="en-IN" dirty="0" err="1"/>
              <a:t>modeling</a:t>
            </a:r>
            <a:r>
              <a:rPr lang="en-IN" dirty="0"/>
              <a:t> text sequence.</a:t>
            </a:r>
          </a:p>
        </p:txBody>
      </p:sp>
      <p:sp>
        <p:nvSpPr>
          <p:cNvPr id="4" name="Date Placeholder 3">
            <a:extLst>
              <a:ext uri="{FF2B5EF4-FFF2-40B4-BE49-F238E27FC236}">
                <a16:creationId xmlns:a16="http://schemas.microsoft.com/office/drawing/2014/main" id="{1721AA8B-9C57-0CA9-CF15-7D3BFA91716B}"/>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35989159-21F0-5698-FBEA-7C80B1DE46E3}"/>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333E3FE3-FFCD-7DD5-0187-6077B27D6431}"/>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51</a:t>
            </a:fld>
            <a:endParaRPr lang="en-US" dirty="0">
              <a:solidFill>
                <a:prstClr val="black">
                  <a:tint val="75000"/>
                </a:prstClr>
              </a:solidFill>
            </a:endParaRPr>
          </a:p>
        </p:txBody>
      </p:sp>
    </p:spTree>
    <p:extLst>
      <p:ext uri="{BB962C8B-B14F-4D97-AF65-F5344CB8AC3E}">
        <p14:creationId xmlns:p14="http://schemas.microsoft.com/office/powerpoint/2010/main" val="12548081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37568-B3DB-5A66-A05F-98BCF4193DE2}"/>
              </a:ext>
            </a:extLst>
          </p:cNvPr>
          <p:cNvSpPr>
            <a:spLocks noGrp="1"/>
          </p:cNvSpPr>
          <p:nvPr>
            <p:ph type="title"/>
          </p:nvPr>
        </p:nvSpPr>
        <p:spPr/>
        <p:txBody>
          <a:bodyPr/>
          <a:lstStyle/>
          <a:p>
            <a:r>
              <a:rPr lang="en-IN" dirty="0"/>
              <a:t>CS 244w</a:t>
            </a:r>
          </a:p>
        </p:txBody>
      </p:sp>
      <p:sp>
        <p:nvSpPr>
          <p:cNvPr id="3" name="Content Placeholder 2">
            <a:extLst>
              <a:ext uri="{FF2B5EF4-FFF2-40B4-BE49-F238E27FC236}">
                <a16:creationId xmlns:a16="http://schemas.microsoft.com/office/drawing/2014/main" id="{9076842D-EAA3-6FFB-4725-DB797C40CDC0}"/>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CD862FD5-88E1-2689-9B9D-1DAC8A30DDFA}"/>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6C087AEC-D7BE-377B-D9A1-9D3FCA2F9A14}"/>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E2B0236A-304B-D55D-C7DD-8D08A0524DEB}"/>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52</a:t>
            </a:fld>
            <a:endParaRPr lang="en-US" dirty="0">
              <a:solidFill>
                <a:prstClr val="black">
                  <a:tint val="75000"/>
                </a:prstClr>
              </a:solidFill>
            </a:endParaRPr>
          </a:p>
        </p:txBody>
      </p:sp>
    </p:spTree>
    <p:extLst>
      <p:ext uri="{BB962C8B-B14F-4D97-AF65-F5344CB8AC3E}">
        <p14:creationId xmlns:p14="http://schemas.microsoft.com/office/powerpoint/2010/main" val="22009447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AC9A5-A766-C973-4C86-64DFCA22E109}"/>
              </a:ext>
            </a:extLst>
          </p:cNvPr>
          <p:cNvSpPr>
            <a:spLocks noGrp="1"/>
          </p:cNvSpPr>
          <p:nvPr>
            <p:ph type="title"/>
          </p:nvPr>
        </p:nvSpPr>
        <p:spPr/>
        <p:txBody>
          <a:bodyPr/>
          <a:lstStyle/>
          <a:p>
            <a:endParaRPr lang="en-IN"/>
          </a:p>
        </p:txBody>
      </p:sp>
      <p:sp>
        <p:nvSpPr>
          <p:cNvPr id="3" name="Date Placeholder 2">
            <a:extLst>
              <a:ext uri="{FF2B5EF4-FFF2-40B4-BE49-F238E27FC236}">
                <a16:creationId xmlns:a16="http://schemas.microsoft.com/office/drawing/2014/main" id="{3107A572-FEBD-4321-2DC3-0A0C0F9AA121}"/>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46B8A733-CAA9-AA47-0D9A-01ECBC5D882A}"/>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E1DBC45E-5C2A-521B-378D-30EF1B73EEFE}"/>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53</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CDD4C65C-6682-02BD-50B5-680DC8A52C85}"/>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41642162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78514DD-3FC6-4AEF-9C9C-057CF64C8E2D}"/>
              </a:ext>
            </a:extLst>
          </p:cNvPr>
          <p:cNvSpPr>
            <a:spLocks noGrp="1"/>
          </p:cNvSpPr>
          <p:nvPr>
            <p:ph type="title"/>
          </p:nvPr>
        </p:nvSpPr>
        <p:spPr>
          <a:xfrm>
            <a:off x="539308" y="365125"/>
            <a:ext cx="5809527" cy="1325563"/>
          </a:xfrm>
        </p:spPr>
        <p:txBody>
          <a:bodyPr/>
          <a:lstStyle/>
          <a:p>
            <a:r>
              <a:rPr lang="en-US" dirty="0"/>
              <a:t>Chart</a:t>
            </a:r>
          </a:p>
        </p:txBody>
      </p:sp>
      <p:graphicFrame>
        <p:nvGraphicFramePr>
          <p:cNvPr id="7" name="Content Placeholder 6" descr="chart">
            <a:extLst>
              <a:ext uri="{FF2B5EF4-FFF2-40B4-BE49-F238E27FC236}">
                <a16:creationId xmlns:a16="http://schemas.microsoft.com/office/drawing/2014/main" id="{55E783DC-66E7-4CEE-82CF-D51DFA19A3A2}"/>
              </a:ext>
            </a:extLst>
          </p:cNvPr>
          <p:cNvGraphicFramePr>
            <a:graphicFrameLocks noGrp="1"/>
          </p:cNvGraphicFramePr>
          <p:nvPr>
            <p:ph idx="1"/>
            <p:extLst>
              <p:ext uri="{D42A27DB-BD31-4B8C-83A1-F6EECF244321}">
                <p14:modId xmlns:p14="http://schemas.microsoft.com/office/powerpoint/2010/main" val="1397301885"/>
              </p:ext>
            </p:extLst>
          </p:nvPr>
        </p:nvGraphicFramePr>
        <p:xfrm>
          <a:off x="1181100" y="1914638"/>
          <a:ext cx="9829800" cy="3485924"/>
        </p:xfrm>
        <a:graphic>
          <a:graphicData uri="http://schemas.openxmlformats.org/drawingml/2006/chart">
            <c:chart xmlns:c="http://schemas.openxmlformats.org/drawingml/2006/chart" xmlns:r="http://schemas.openxmlformats.org/officeDocument/2006/relationships" r:id="rId2"/>
          </a:graphicData>
        </a:graphic>
      </p:graphicFrame>
      <p:sp>
        <p:nvSpPr>
          <p:cNvPr id="12" name="Date Placeholder 11">
            <a:extLst>
              <a:ext uri="{FF2B5EF4-FFF2-40B4-BE49-F238E27FC236}">
                <a16:creationId xmlns:a16="http://schemas.microsoft.com/office/drawing/2014/main" id="{BB55F5DE-D801-496C-806A-73E6EF45CB0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9B6754F1-BBB9-45C3-8F76-FA0E19B7463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47FB0EFA-9228-4C2B-BC70-5B5C937712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92136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8260B10-25FE-445D-A9FD-06B618F1B961}"/>
              </a:ext>
            </a:extLst>
          </p:cNvPr>
          <p:cNvSpPr>
            <a:spLocks noGrp="1"/>
          </p:cNvSpPr>
          <p:nvPr>
            <p:ph type="title"/>
          </p:nvPr>
        </p:nvSpPr>
        <p:spPr/>
        <p:txBody>
          <a:bodyPr/>
          <a:lstStyle/>
          <a:p>
            <a:r>
              <a:rPr lang="en-US" dirty="0"/>
              <a:t>Table</a:t>
            </a:r>
          </a:p>
        </p:txBody>
      </p:sp>
      <p:graphicFrame>
        <p:nvGraphicFramePr>
          <p:cNvPr id="6" name="Table 7">
            <a:extLst>
              <a:ext uri="{FF2B5EF4-FFF2-40B4-BE49-F238E27FC236}">
                <a16:creationId xmlns:a16="http://schemas.microsoft.com/office/drawing/2014/main" id="{FE03FD29-2ABD-4741-B4AC-4F72BFB14A56}"/>
              </a:ext>
            </a:extLst>
          </p:cNvPr>
          <p:cNvGraphicFramePr>
            <a:graphicFrameLocks noGrp="1"/>
          </p:cNvGraphicFramePr>
          <p:nvPr>
            <p:ph idx="1"/>
            <p:extLst>
              <p:ext uri="{D42A27DB-BD31-4B8C-83A1-F6EECF244321}">
                <p14:modId xmlns:p14="http://schemas.microsoft.com/office/powerpoint/2010/main" val="599507529"/>
              </p:ext>
            </p:extLst>
          </p:nvPr>
        </p:nvGraphicFramePr>
        <p:xfrm>
          <a:off x="1179513" y="1911350"/>
          <a:ext cx="9829800" cy="2921000"/>
        </p:xfrm>
        <a:graphic>
          <a:graphicData uri="http://schemas.openxmlformats.org/drawingml/2006/table">
            <a:tbl>
              <a:tblPr firstRow="1">
                <a:tableStyleId>{21E4AEA4-8DFA-4A89-87EB-49C32662AFE0}</a:tableStyleId>
              </a:tblPr>
              <a:tblGrid>
                <a:gridCol w="1965960">
                  <a:extLst>
                    <a:ext uri="{9D8B030D-6E8A-4147-A177-3AD203B41FA5}">
                      <a16:colId xmlns:a16="http://schemas.microsoft.com/office/drawing/2014/main" val="1477709579"/>
                    </a:ext>
                  </a:extLst>
                </a:gridCol>
                <a:gridCol w="1965960">
                  <a:extLst>
                    <a:ext uri="{9D8B030D-6E8A-4147-A177-3AD203B41FA5}">
                      <a16:colId xmlns:a16="http://schemas.microsoft.com/office/drawing/2014/main" val="3545702570"/>
                    </a:ext>
                  </a:extLst>
                </a:gridCol>
                <a:gridCol w="1965960">
                  <a:extLst>
                    <a:ext uri="{9D8B030D-6E8A-4147-A177-3AD203B41FA5}">
                      <a16:colId xmlns:a16="http://schemas.microsoft.com/office/drawing/2014/main" val="3871754480"/>
                    </a:ext>
                  </a:extLst>
                </a:gridCol>
                <a:gridCol w="1965960">
                  <a:extLst>
                    <a:ext uri="{9D8B030D-6E8A-4147-A177-3AD203B41FA5}">
                      <a16:colId xmlns:a16="http://schemas.microsoft.com/office/drawing/2014/main" val="3866959667"/>
                    </a:ext>
                  </a:extLst>
                </a:gridCol>
                <a:gridCol w="1965960">
                  <a:extLst>
                    <a:ext uri="{9D8B030D-6E8A-4147-A177-3AD203B41FA5}">
                      <a16:colId xmlns:a16="http://schemas.microsoft.com/office/drawing/2014/main" val="3252636882"/>
                    </a:ext>
                  </a:extLst>
                </a:gridCol>
              </a:tblGrid>
              <a:tr h="584200">
                <a:tc>
                  <a:txBody>
                    <a:bodyPr/>
                    <a:lstStyle/>
                    <a:p>
                      <a:endParaRPr lang="en-US" dirty="0"/>
                    </a:p>
                  </a:txBody>
                  <a:tcPr anchor="ctr">
                    <a:lnL w="12700" cmpd="sng">
                      <a:noFill/>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1</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2</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4</a:t>
                      </a:r>
                    </a:p>
                  </a:txBody>
                  <a:tcPr anchor="ctr">
                    <a:lnL w="3175"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3255748401"/>
                  </a:ext>
                </a:extLst>
              </a:tr>
              <a:tr h="584200">
                <a:tc>
                  <a:txBody>
                    <a:bodyPr/>
                    <a:lstStyle/>
                    <a:p>
                      <a:r>
                        <a:rPr lang="en-US" dirty="0"/>
                        <a:t>Item 1 </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4.5</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2.3</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1.7</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5</a:t>
                      </a:r>
                    </a:p>
                  </a:txBody>
                  <a:tcPr anchor="ctr">
                    <a:lnT w="38100" cmpd="sng">
                      <a:noFill/>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020960907"/>
                  </a:ext>
                </a:extLst>
              </a:tr>
              <a:tr h="584200">
                <a:tc>
                  <a:txBody>
                    <a:bodyPr/>
                    <a:lstStyle/>
                    <a:p>
                      <a:r>
                        <a:rPr lang="en-US" dirty="0"/>
                        <a:t>Item 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3.2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5.1</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4.4</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3</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91547774"/>
                  </a:ext>
                </a:extLst>
              </a:tr>
              <a:tr h="584200">
                <a:tc>
                  <a:txBody>
                    <a:bodyPr/>
                    <a:lstStyle/>
                    <a:p>
                      <a:r>
                        <a:rPr lang="en-US" dirty="0"/>
                        <a:t>Item 3</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2.1</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1.7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2.5</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2.8</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446452785"/>
                  </a:ext>
                </a:extLst>
              </a:tr>
              <a:tr h="584200">
                <a:tc>
                  <a:txBody>
                    <a:bodyPr/>
                    <a:lstStyle/>
                    <a:p>
                      <a:r>
                        <a:rPr lang="en-US" dirty="0"/>
                        <a:t>Item 4</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4.5</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1.7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302479137"/>
                  </a:ext>
                </a:extLst>
              </a:tr>
            </a:tbl>
          </a:graphicData>
        </a:graphic>
      </p:graphicFrame>
      <p:sp>
        <p:nvSpPr>
          <p:cNvPr id="12" name="Date Placeholder 11">
            <a:extLst>
              <a:ext uri="{FF2B5EF4-FFF2-40B4-BE49-F238E27FC236}">
                <a16:creationId xmlns:a16="http://schemas.microsoft.com/office/drawing/2014/main" id="{3CC90B11-F535-4D7C-84A3-2CF98B9D596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34CB8358-5219-419E-B50C-A279EA3E635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8A5B9DFF-1E65-43C9-B2DE-90CD91DFAE1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9506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Placeholder 5" descr="boy playing in playground in front of apartment building&#10;">
            <a:extLst>
              <a:ext uri="{FF2B5EF4-FFF2-40B4-BE49-F238E27FC236}">
                <a16:creationId xmlns:a16="http://schemas.microsoft.com/office/drawing/2014/main" id="{5F329689-9BAF-4AE6-BA67-6C34B1AEE853}"/>
              </a:ext>
            </a:extLst>
          </p:cNvPr>
          <p:cNvPicPr>
            <a:picLocks noGrp="1" noChangeAspect="1"/>
          </p:cNvPicPr>
          <p:nvPr>
            <p:ph type="pic" sz="quarter" idx="10"/>
          </p:nvPr>
        </p:nvPicPr>
        <p:blipFill rotWithShape="1">
          <a:blip r:embed="rId2"/>
          <a:srcRect/>
          <a:stretch/>
        </p:blipFill>
        <p:spPr/>
      </p:pic>
      <p:sp>
        <p:nvSpPr>
          <p:cNvPr id="8" name="Title 7">
            <a:extLst>
              <a:ext uri="{FF2B5EF4-FFF2-40B4-BE49-F238E27FC236}">
                <a16:creationId xmlns:a16="http://schemas.microsoft.com/office/drawing/2014/main" id="{4E808D1D-FE92-499E-982B-315DCF987C64}"/>
              </a:ext>
            </a:extLst>
          </p:cNvPr>
          <p:cNvSpPr>
            <a:spLocks noGrp="1"/>
          </p:cNvSpPr>
          <p:nvPr>
            <p:ph type="title"/>
          </p:nvPr>
        </p:nvSpPr>
        <p:spPr/>
        <p:txBody>
          <a:bodyPr/>
          <a:lstStyle/>
          <a:p>
            <a:r>
              <a:rPr lang="en-US" dirty="0"/>
              <a:t>The way to get started is to quit talking and begin doing.</a:t>
            </a:r>
          </a:p>
        </p:txBody>
      </p:sp>
      <p:sp>
        <p:nvSpPr>
          <p:cNvPr id="9" name="Text Placeholder 8">
            <a:extLst>
              <a:ext uri="{FF2B5EF4-FFF2-40B4-BE49-F238E27FC236}">
                <a16:creationId xmlns:a16="http://schemas.microsoft.com/office/drawing/2014/main" id="{23EE02E7-DD32-447E-A951-9BFA2CED01F5}"/>
              </a:ext>
            </a:extLst>
          </p:cNvPr>
          <p:cNvSpPr>
            <a:spLocks noGrp="1"/>
          </p:cNvSpPr>
          <p:nvPr>
            <p:ph type="body" idx="1"/>
          </p:nvPr>
        </p:nvSpPr>
        <p:spPr/>
        <p:txBody>
          <a:bodyPr/>
          <a:lstStyle/>
          <a:p>
            <a:r>
              <a:rPr lang="en-US" dirty="0"/>
              <a:t>Walt Disney</a:t>
            </a:r>
          </a:p>
          <a:p>
            <a:endParaRPr lang="en-US" dirty="0"/>
          </a:p>
        </p:txBody>
      </p:sp>
      <p:sp>
        <p:nvSpPr>
          <p:cNvPr id="14" name="Arc 13">
            <a:extLst>
              <a:ext uri="{FF2B5EF4-FFF2-40B4-BE49-F238E27FC236}">
                <a16:creationId xmlns:a16="http://schemas.microsoft.com/office/drawing/2014/main" id="{FE1CEAEF-A1EC-4CA7-BEC1-407418518AC8}"/>
              </a:ext>
              <a:ext uri="{C183D7F6-B498-43B3-948B-1728B52AA6E4}">
                <adec:decorative xmlns:adec="http://schemas.microsoft.com/office/drawing/2017/decorative" val="1"/>
              </a:ext>
            </a:extLst>
          </p:cNvPr>
          <p:cNvSpPr/>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2FD37EC2-A256-4365-B98A-9FC89FE7E260}"/>
              </a:ext>
              <a:ext uri="{C183D7F6-B498-43B3-948B-1728B52AA6E4}">
                <adec:decorative xmlns:adec="http://schemas.microsoft.com/office/drawing/2017/decorative" val="1"/>
              </a:ext>
            </a:extLst>
          </p:cNvPr>
          <p:cNvSpPr/>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Date Placeholder 16">
            <a:extLst>
              <a:ext uri="{FF2B5EF4-FFF2-40B4-BE49-F238E27FC236}">
                <a16:creationId xmlns:a16="http://schemas.microsoft.com/office/drawing/2014/main" id="{629F4044-902D-4034-8E90-44E0F885EEBD}"/>
              </a:ext>
            </a:extLst>
          </p:cNvPr>
          <p:cNvSpPr>
            <a:spLocks noGrp="1"/>
          </p:cNvSpPr>
          <p:nvPr>
            <p:ph type="dt" sz="half" idx="11"/>
          </p:nvPr>
        </p:nvSpPr>
        <p:spPr/>
        <p:txBody>
          <a:bodyPr/>
          <a:lstStyle/>
          <a:p>
            <a:pPr>
              <a:defRPr/>
            </a:pPr>
            <a:r>
              <a:rPr lang="en-US" dirty="0">
                <a:latin typeface="Calibri" panose="020F0502020204030204"/>
              </a:rPr>
              <a:t>9/3/20XX</a:t>
            </a:r>
          </a:p>
        </p:txBody>
      </p:sp>
      <p:sp>
        <p:nvSpPr>
          <p:cNvPr id="18" name="Footer Placeholder 17">
            <a:extLst>
              <a:ext uri="{FF2B5EF4-FFF2-40B4-BE49-F238E27FC236}">
                <a16:creationId xmlns:a16="http://schemas.microsoft.com/office/drawing/2014/main" id="{439BF4B2-6931-43C1-8924-3E02FA60CF60}"/>
              </a:ext>
            </a:extLst>
          </p:cNvPr>
          <p:cNvSpPr>
            <a:spLocks noGrp="1"/>
          </p:cNvSpPr>
          <p:nvPr>
            <p:ph type="ftr" sz="quarter" idx="12"/>
          </p:nvPr>
        </p:nvSpPr>
        <p:spPr/>
        <p:txBody>
          <a:bodyPr/>
          <a:lstStyle/>
          <a:p>
            <a:pPr>
              <a:defRPr/>
            </a:pPr>
            <a:r>
              <a:rPr lang="en-US" dirty="0">
                <a:latin typeface="Calibri" panose="020F0502020204030204"/>
              </a:rPr>
              <a:t>Presentation Title</a:t>
            </a:r>
          </a:p>
        </p:txBody>
      </p:sp>
      <p:sp>
        <p:nvSpPr>
          <p:cNvPr id="19" name="Slide Number Placeholder 18">
            <a:extLst>
              <a:ext uri="{FF2B5EF4-FFF2-40B4-BE49-F238E27FC236}">
                <a16:creationId xmlns:a16="http://schemas.microsoft.com/office/drawing/2014/main" id="{7728248D-4FCB-429D-AC4B-09580B545802}"/>
              </a:ext>
            </a:extLst>
          </p:cNvPr>
          <p:cNvSpPr>
            <a:spLocks noGrp="1"/>
          </p:cNvSpPr>
          <p:nvPr>
            <p:ph type="sldNum" sz="quarter" idx="13"/>
          </p:nvPr>
        </p:nvSpPr>
        <p:spPr/>
        <p:txBody>
          <a:bodyPr/>
          <a:lstStyle/>
          <a:p>
            <a:pPr>
              <a:defRPr/>
            </a:pPr>
            <a:fld id="{D76B855D-E9CC-4FF8-AD85-6CDC7B89A0DE}" type="slidenum">
              <a:rPr lang="en-US" smtClean="0">
                <a:latin typeface="Calibri" panose="020F0502020204030204"/>
              </a:rPr>
              <a:pPr>
                <a:defRPr/>
              </a:pPr>
              <a:t>56</a:t>
            </a:fld>
            <a:endParaRPr lang="en-US" dirty="0">
              <a:latin typeface="Calibri" panose="020F0502020204030204"/>
            </a:endParaRPr>
          </a:p>
        </p:txBody>
      </p:sp>
    </p:spTree>
    <p:extLst>
      <p:ext uri="{BB962C8B-B14F-4D97-AF65-F5344CB8AC3E}">
        <p14:creationId xmlns:p14="http://schemas.microsoft.com/office/powerpoint/2010/main" val="10261320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8AA74-F89F-48A1-B941-897EC05BA69F}"/>
              </a:ext>
            </a:extLst>
          </p:cNvPr>
          <p:cNvSpPr>
            <a:spLocks noGrp="1"/>
          </p:cNvSpPr>
          <p:nvPr>
            <p:ph type="title"/>
          </p:nvPr>
        </p:nvSpPr>
        <p:spPr/>
        <p:txBody>
          <a:bodyPr/>
          <a:lstStyle/>
          <a:p>
            <a:r>
              <a:rPr lang="en-US" dirty="0"/>
              <a:t>Team</a:t>
            </a:r>
          </a:p>
        </p:txBody>
      </p:sp>
      <p:graphicFrame>
        <p:nvGraphicFramePr>
          <p:cNvPr id="5" name="Content Placeholder 2" descr="Team Smart Art Graphic&#10;">
            <a:extLst>
              <a:ext uri="{FF2B5EF4-FFF2-40B4-BE49-F238E27FC236}">
                <a16:creationId xmlns:a16="http://schemas.microsoft.com/office/drawing/2014/main" id="{9C6D4AB6-2821-496B-916D-DC02A2DBB124}"/>
              </a:ext>
            </a:extLst>
          </p:cNvPr>
          <p:cNvGraphicFramePr>
            <a:graphicFrameLocks noGrp="1"/>
          </p:cNvGraphicFramePr>
          <p:nvPr>
            <p:ph idx="1"/>
            <p:extLst>
              <p:ext uri="{D42A27DB-BD31-4B8C-83A1-F6EECF244321}">
                <p14:modId xmlns:p14="http://schemas.microsoft.com/office/powerpoint/2010/main" val="3410200959"/>
              </p:ext>
            </p:extLst>
          </p:nvPr>
        </p:nvGraphicFramePr>
        <p:xfrm>
          <a:off x="393192" y="1463040"/>
          <a:ext cx="11411712"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ate Placeholder 5">
            <a:extLst>
              <a:ext uri="{FF2B5EF4-FFF2-40B4-BE49-F238E27FC236}">
                <a16:creationId xmlns:a16="http://schemas.microsoft.com/office/drawing/2014/main" id="{8933A4BE-531E-4A62-A55C-06E0881802D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7" name="Footer Placeholder 6">
            <a:extLst>
              <a:ext uri="{FF2B5EF4-FFF2-40B4-BE49-F238E27FC236}">
                <a16:creationId xmlns:a16="http://schemas.microsoft.com/office/drawing/2014/main" id="{8FFD21CE-7A2D-4CB5-AC11-6E5CB7F735F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8" name="Slide Number Placeholder 7">
            <a:extLst>
              <a:ext uri="{FF2B5EF4-FFF2-40B4-BE49-F238E27FC236}">
                <a16:creationId xmlns:a16="http://schemas.microsoft.com/office/drawing/2014/main" id="{A8C87077-3DA0-43A0-9187-E1AACEF316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15356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6DAA-1ACF-4343-A637-D55C4A5DE05B}"/>
              </a:ext>
            </a:extLst>
          </p:cNvPr>
          <p:cNvSpPr>
            <a:spLocks noGrp="1"/>
          </p:cNvSpPr>
          <p:nvPr>
            <p:ph type="title"/>
          </p:nvPr>
        </p:nvSpPr>
        <p:spPr/>
        <p:txBody>
          <a:bodyPr/>
          <a:lstStyle/>
          <a:p>
            <a:r>
              <a:rPr lang="en-US" dirty="0"/>
              <a:t>Timeline</a:t>
            </a:r>
          </a:p>
        </p:txBody>
      </p:sp>
      <p:graphicFrame>
        <p:nvGraphicFramePr>
          <p:cNvPr id="4" name="Content Placeholder 4" descr="timeline SmartArt graphic&#10;">
            <a:extLst>
              <a:ext uri="{FF2B5EF4-FFF2-40B4-BE49-F238E27FC236}">
                <a16:creationId xmlns:a16="http://schemas.microsoft.com/office/drawing/2014/main" id="{E246B7D8-C843-490A-A5BB-04DFA74A3D8D}"/>
              </a:ext>
            </a:extLst>
          </p:cNvPr>
          <p:cNvGraphicFramePr>
            <a:graphicFrameLocks noGrp="1"/>
          </p:cNvGraphicFramePr>
          <p:nvPr>
            <p:ph idx="1"/>
            <p:extLst>
              <p:ext uri="{D42A27DB-BD31-4B8C-83A1-F6EECF244321}">
                <p14:modId xmlns:p14="http://schemas.microsoft.com/office/powerpoint/2010/main" val="1648516105"/>
              </p:ext>
            </p:extLst>
          </p:nvPr>
        </p:nvGraphicFramePr>
        <p:xfrm>
          <a:off x="996696" y="1581912"/>
          <a:ext cx="10195560" cy="3675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Date Placeholder 4">
            <a:extLst>
              <a:ext uri="{FF2B5EF4-FFF2-40B4-BE49-F238E27FC236}">
                <a16:creationId xmlns:a16="http://schemas.microsoft.com/office/drawing/2014/main" id="{3AD06355-A3C6-4680-9456-99EB4CD4347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6" name="Footer Placeholder 5">
            <a:extLst>
              <a:ext uri="{FF2B5EF4-FFF2-40B4-BE49-F238E27FC236}">
                <a16:creationId xmlns:a16="http://schemas.microsoft.com/office/drawing/2014/main" id="{31E614C4-AF93-47E4-AAAE-E508A893E74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7" name="Slide Number Placeholder 6">
            <a:extLst>
              <a:ext uri="{FF2B5EF4-FFF2-40B4-BE49-F238E27FC236}">
                <a16:creationId xmlns:a16="http://schemas.microsoft.com/office/drawing/2014/main" id="{AB8B6466-CC56-4078-BB0C-7A0D5CB3F0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26474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p:txBody>
          <a:bodyPr/>
          <a:lstStyle/>
          <a:p>
            <a:r>
              <a:rPr lang="en-US" dirty="0"/>
              <a:t>Content</a:t>
            </a:r>
          </a:p>
        </p:txBody>
      </p:sp>
      <p:sp>
        <p:nvSpPr>
          <p:cNvPr id="3" name="Text Placeholder 2">
            <a:extLst>
              <a:ext uri="{FF2B5EF4-FFF2-40B4-BE49-F238E27FC236}">
                <a16:creationId xmlns:a16="http://schemas.microsoft.com/office/drawing/2014/main" id="{33E8A40A-0195-4B3A-81F2-8B76B68F974F}"/>
              </a:ext>
            </a:extLst>
          </p:cNvPr>
          <p:cNvSpPr>
            <a:spLocks noGrp="1"/>
          </p:cNvSpPr>
          <p:nvPr>
            <p:ph type="body" idx="1"/>
          </p:nvPr>
        </p:nvSpPr>
        <p:spPr/>
        <p:txBody>
          <a:bodyPr/>
          <a:lstStyle/>
          <a:p>
            <a:r>
              <a:rPr lang="en-US" dirty="0"/>
              <a:t>Subtitle</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5" name="Text Placeholder 4">
            <a:extLst>
              <a:ext uri="{FF2B5EF4-FFF2-40B4-BE49-F238E27FC236}">
                <a16:creationId xmlns:a16="http://schemas.microsoft.com/office/drawing/2014/main" id="{8FCFD254-68A8-4D88-9653-D6F0238D59BD}"/>
              </a:ext>
            </a:extLst>
          </p:cNvPr>
          <p:cNvSpPr>
            <a:spLocks noGrp="1"/>
          </p:cNvSpPr>
          <p:nvPr>
            <p:ph type="body" sz="quarter" idx="3"/>
          </p:nvPr>
        </p:nvSpPr>
        <p:spPr/>
        <p:txBody>
          <a:bodyPr/>
          <a:lstStyle/>
          <a:p>
            <a:r>
              <a:rPr lang="en-US" dirty="0"/>
              <a:t>Subtitle</a:t>
            </a:r>
          </a:p>
        </p:txBody>
      </p:sp>
      <p:sp>
        <p:nvSpPr>
          <p:cNvPr id="6" name="Content Placeholder 5">
            <a:extLst>
              <a:ext uri="{FF2B5EF4-FFF2-40B4-BE49-F238E27FC236}">
                <a16:creationId xmlns:a16="http://schemas.microsoft.com/office/drawing/2014/main" id="{3905CD03-9B40-4AA4-B6AB-5B38436AB901}"/>
              </a:ext>
            </a:extLst>
          </p:cNvPr>
          <p:cNvSpPr>
            <a:spLocks noGrp="1"/>
          </p:cNvSpPr>
          <p:nvPr>
            <p:ph sz="quarter" idx="4"/>
          </p:nvPr>
        </p:nvSpPr>
        <p:spPr/>
        <p:txBody>
          <a:bodyPr/>
          <a:lstStyle/>
          <a:p>
            <a:r>
              <a:rPr lang="en-US" sz="2400" dirty="0"/>
              <a:t>Open the Design Ideas pane for instant slide makeovers. </a:t>
            </a:r>
          </a:p>
          <a:p>
            <a:r>
              <a:rPr lang="en-US" sz="2400" dirty="0"/>
              <a:t>When we have design ideas, we’ll show them to you right there. </a:t>
            </a:r>
          </a:p>
        </p:txBody>
      </p:sp>
      <p:sp>
        <p:nvSpPr>
          <p:cNvPr id="18" name="Date Placeholder 17">
            <a:extLst>
              <a:ext uri="{FF2B5EF4-FFF2-40B4-BE49-F238E27FC236}">
                <a16:creationId xmlns:a16="http://schemas.microsoft.com/office/drawing/2014/main" id="{93F1F6E8-FB29-489E-9497-38321677D83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3910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8C9A-FA36-A9DC-17EF-AF6A7DFDCF1F}"/>
              </a:ext>
            </a:extLst>
          </p:cNvPr>
          <p:cNvSpPr>
            <a:spLocks noGrp="1"/>
          </p:cNvSpPr>
          <p:nvPr>
            <p:ph type="title"/>
          </p:nvPr>
        </p:nvSpPr>
        <p:spPr/>
        <p:txBody>
          <a:bodyPr/>
          <a:lstStyle/>
          <a:p>
            <a:r>
              <a:rPr lang="en-IN" dirty="0"/>
              <a:t>KG</a:t>
            </a:r>
          </a:p>
        </p:txBody>
      </p:sp>
      <p:sp>
        <p:nvSpPr>
          <p:cNvPr id="3" name="Content Placeholder 2">
            <a:extLst>
              <a:ext uri="{FF2B5EF4-FFF2-40B4-BE49-F238E27FC236}">
                <a16:creationId xmlns:a16="http://schemas.microsoft.com/office/drawing/2014/main" id="{18CB1060-2547-D3E5-FEEA-ECDA2B683639}"/>
              </a:ext>
            </a:extLst>
          </p:cNvPr>
          <p:cNvSpPr>
            <a:spLocks noGrp="1"/>
          </p:cNvSpPr>
          <p:nvPr>
            <p:ph idx="1"/>
          </p:nvPr>
        </p:nvSpPr>
        <p:spPr/>
        <p:txBody>
          <a:bodyPr>
            <a:normAutofit/>
          </a:bodyPr>
          <a:lstStyle/>
          <a:p>
            <a:r>
              <a:rPr lang="en-US" dirty="0"/>
              <a:t>KG is a </a:t>
            </a:r>
            <a:r>
              <a:rPr lang="en-US" dirty="0">
                <a:highlight>
                  <a:srgbClr val="FFFF00"/>
                </a:highlight>
              </a:rPr>
              <a:t>structured representation of facts</a:t>
            </a:r>
            <a:r>
              <a:rPr lang="en-US" dirty="0"/>
              <a:t>, consisting of entities, relationships, and semantic descriptions. </a:t>
            </a:r>
          </a:p>
          <a:p>
            <a:r>
              <a:rPr lang="en-US" dirty="0"/>
              <a:t>Entities can be real-world objects and abstract concepts, relationships represent the relation between entities, and semantic descriptions of entities, and their </a:t>
            </a:r>
            <a:r>
              <a:rPr lang="en-US" dirty="0">
                <a:highlight>
                  <a:srgbClr val="FFFF00"/>
                </a:highlight>
              </a:rPr>
              <a:t>relationships contain types and properties with a well-defined meaning.</a:t>
            </a:r>
          </a:p>
          <a:p>
            <a:r>
              <a:rPr lang="en-US" dirty="0">
                <a:highlight>
                  <a:srgbClr val="FFFF00"/>
                </a:highlight>
              </a:rPr>
              <a:t>Property graphs or attributed graphs </a:t>
            </a:r>
            <a:r>
              <a:rPr lang="en-US" dirty="0"/>
              <a:t>are widely used, in which nodes and relations have properties or attributes.</a:t>
            </a:r>
            <a:endParaRPr lang="en-IN" dirty="0"/>
          </a:p>
        </p:txBody>
      </p:sp>
      <p:sp>
        <p:nvSpPr>
          <p:cNvPr id="4" name="Date Placeholder 3">
            <a:extLst>
              <a:ext uri="{FF2B5EF4-FFF2-40B4-BE49-F238E27FC236}">
                <a16:creationId xmlns:a16="http://schemas.microsoft.com/office/drawing/2014/main" id="{C3BF714C-D2B8-179A-E741-F34647374B31}"/>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59C12693-EAA3-3F0C-2E2E-FF5B76342EDE}"/>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6882D9E1-FFE2-AACE-836D-804039C08972}"/>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6</a:t>
            </a:fld>
            <a:endParaRPr lang="en-US" dirty="0">
              <a:solidFill>
                <a:prstClr val="black">
                  <a:tint val="75000"/>
                </a:prstClr>
              </a:solidFill>
            </a:endParaRPr>
          </a:p>
        </p:txBody>
      </p:sp>
    </p:spTree>
    <p:extLst>
      <p:ext uri="{BB962C8B-B14F-4D97-AF65-F5344CB8AC3E}">
        <p14:creationId xmlns:p14="http://schemas.microsoft.com/office/powerpoint/2010/main" val="28584172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EB8CC-E887-4C39-A032-E3471EDC043E}"/>
              </a:ext>
            </a:extLst>
          </p:cNvPr>
          <p:cNvSpPr>
            <a:spLocks noGrp="1"/>
          </p:cNvSpPr>
          <p:nvPr>
            <p:ph type="title"/>
          </p:nvPr>
        </p:nvSpPr>
        <p:spPr/>
        <p:txBody>
          <a:bodyPr/>
          <a:lstStyle/>
          <a:p>
            <a:r>
              <a:rPr lang="en-US" dirty="0"/>
              <a:t>Content  </a:t>
            </a:r>
          </a:p>
        </p:txBody>
      </p:sp>
      <p:sp>
        <p:nvSpPr>
          <p:cNvPr id="3" name="Text Placeholder 2">
            <a:extLst>
              <a:ext uri="{FF2B5EF4-FFF2-40B4-BE49-F238E27FC236}">
                <a16:creationId xmlns:a16="http://schemas.microsoft.com/office/drawing/2014/main" id="{A4B28E79-36F1-4487-B6B6-7A33F5C3C0B2}"/>
              </a:ext>
            </a:extLst>
          </p:cNvPr>
          <p:cNvSpPr>
            <a:spLocks noGrp="1"/>
          </p:cNvSpPr>
          <p:nvPr>
            <p:ph type="body" idx="1"/>
          </p:nvPr>
        </p:nvSpPr>
        <p:spPr/>
        <p:txBody>
          <a:bodyPr/>
          <a:lstStyle/>
          <a:p>
            <a:r>
              <a:rPr lang="en-US" dirty="0"/>
              <a:t>Subtitle</a:t>
            </a:r>
          </a:p>
        </p:txBody>
      </p:sp>
      <p:sp>
        <p:nvSpPr>
          <p:cNvPr id="4" name="Content Placeholder 3">
            <a:extLst>
              <a:ext uri="{FF2B5EF4-FFF2-40B4-BE49-F238E27FC236}">
                <a16:creationId xmlns:a16="http://schemas.microsoft.com/office/drawing/2014/main" id="{245DDB48-166A-4E16-B9DF-C5C6570A1BAD}"/>
              </a:ext>
            </a:extLst>
          </p:cNvPr>
          <p:cNvSpPr>
            <a:spLocks noGrp="1"/>
          </p:cNvSpPr>
          <p:nvPr>
            <p:ph sz="half" idx="2"/>
          </p:nvPr>
        </p:nvSpPr>
        <p:spPr/>
        <p:txBody>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a:p>
            <a:endParaRPr lang="en-US" dirty="0"/>
          </a:p>
        </p:txBody>
      </p:sp>
      <p:sp>
        <p:nvSpPr>
          <p:cNvPr id="5" name="Text Placeholder 4">
            <a:extLst>
              <a:ext uri="{FF2B5EF4-FFF2-40B4-BE49-F238E27FC236}">
                <a16:creationId xmlns:a16="http://schemas.microsoft.com/office/drawing/2014/main" id="{7A4C5B2A-12FB-43E3-8389-C0A5E65E6D91}"/>
              </a:ext>
            </a:extLst>
          </p:cNvPr>
          <p:cNvSpPr>
            <a:spLocks noGrp="1"/>
          </p:cNvSpPr>
          <p:nvPr>
            <p:ph type="body" sz="quarter" idx="3"/>
          </p:nvPr>
        </p:nvSpPr>
        <p:spPr/>
        <p:txBody>
          <a:bodyPr/>
          <a:lstStyle/>
          <a:p>
            <a:r>
              <a:rPr lang="en-US" dirty="0"/>
              <a:t>Subtitle</a:t>
            </a:r>
          </a:p>
        </p:txBody>
      </p:sp>
      <p:sp>
        <p:nvSpPr>
          <p:cNvPr id="6" name="Content Placeholder 5">
            <a:extLst>
              <a:ext uri="{FF2B5EF4-FFF2-40B4-BE49-F238E27FC236}">
                <a16:creationId xmlns:a16="http://schemas.microsoft.com/office/drawing/2014/main" id="{53C09F06-9236-4635-AFB4-5E7D384A6BAE}"/>
              </a:ext>
            </a:extLst>
          </p:cNvPr>
          <p:cNvSpPr>
            <a:spLocks noGrp="1"/>
          </p:cNvSpPr>
          <p:nvPr>
            <p:ph sz="quarter" idx="4"/>
          </p:nvPr>
        </p:nvSpPr>
        <p:spPr/>
        <p:txBody>
          <a:bodyPr/>
          <a:lstStyle/>
          <a:p>
            <a:r>
              <a:rPr lang="en-US" sz="2000" dirty="0"/>
              <a:t>Open the Design Ideas pane for instant slide makeovers. </a:t>
            </a:r>
          </a:p>
          <a:p>
            <a:r>
              <a:rPr lang="en-US" sz="2000" dirty="0"/>
              <a:t>When we have design ideas, we’ll show them to you right there. </a:t>
            </a:r>
          </a:p>
          <a:p>
            <a:endParaRPr lang="en-US" dirty="0"/>
          </a:p>
        </p:txBody>
      </p:sp>
      <p:sp>
        <p:nvSpPr>
          <p:cNvPr id="7" name="Text Placeholder 6">
            <a:extLst>
              <a:ext uri="{FF2B5EF4-FFF2-40B4-BE49-F238E27FC236}">
                <a16:creationId xmlns:a16="http://schemas.microsoft.com/office/drawing/2014/main" id="{016D0387-7057-4207-9037-65B55A7B211B}"/>
              </a:ext>
            </a:extLst>
          </p:cNvPr>
          <p:cNvSpPr>
            <a:spLocks noGrp="1"/>
          </p:cNvSpPr>
          <p:nvPr>
            <p:ph type="body" sz="quarter" idx="13"/>
          </p:nvPr>
        </p:nvSpPr>
        <p:spPr/>
        <p:txBody>
          <a:bodyPr/>
          <a:lstStyle/>
          <a:p>
            <a:r>
              <a:rPr lang="en-US" dirty="0"/>
              <a:t>Subtitle</a:t>
            </a:r>
          </a:p>
        </p:txBody>
      </p:sp>
      <p:sp>
        <p:nvSpPr>
          <p:cNvPr id="8" name="Content Placeholder 7">
            <a:extLst>
              <a:ext uri="{FF2B5EF4-FFF2-40B4-BE49-F238E27FC236}">
                <a16:creationId xmlns:a16="http://schemas.microsoft.com/office/drawing/2014/main" id="{EE1302F8-9FA6-4CC4-AD07-E8137FCC99A5}"/>
              </a:ext>
            </a:extLst>
          </p:cNvPr>
          <p:cNvSpPr>
            <a:spLocks noGrp="1"/>
          </p:cNvSpPr>
          <p:nvPr>
            <p:ph sz="quarter" idx="14"/>
          </p:nvPr>
        </p:nvSpPr>
        <p:spPr/>
        <p:txBody>
          <a:bodyPr/>
          <a:lstStyle/>
          <a:p>
            <a:r>
              <a:rPr lang="en-US" sz="2000" dirty="0"/>
              <a:t>This PowerPoint theme uses its own unique set of colors, fonts, and effects to create the overall look and feel of these slides. </a:t>
            </a:r>
          </a:p>
          <a:p>
            <a:r>
              <a:rPr lang="en-US" sz="2000"/>
              <a:t>PowerPoint has tons of themes to give your presentation just the right personality. </a:t>
            </a:r>
          </a:p>
          <a:p>
            <a:endParaRPr lang="en-US" dirty="0"/>
          </a:p>
        </p:txBody>
      </p:sp>
      <p:sp>
        <p:nvSpPr>
          <p:cNvPr id="9" name="Date Placeholder 8">
            <a:extLst>
              <a:ext uri="{FF2B5EF4-FFF2-40B4-BE49-F238E27FC236}">
                <a16:creationId xmlns:a16="http://schemas.microsoft.com/office/drawing/2014/main" id="{38435D0D-6D88-4851-8B63-E6A6A7BC865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0" name="Footer Placeholder 9">
            <a:extLst>
              <a:ext uri="{FF2B5EF4-FFF2-40B4-BE49-F238E27FC236}">
                <a16:creationId xmlns:a16="http://schemas.microsoft.com/office/drawing/2014/main" id="{0355C492-B5A1-4AEA-87B3-88D8AB076D5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1" name="Slide Number Placeholder 10">
            <a:extLst>
              <a:ext uri="{FF2B5EF4-FFF2-40B4-BE49-F238E27FC236}">
                <a16:creationId xmlns:a16="http://schemas.microsoft.com/office/drawing/2014/main" id="{68ED6379-8C31-4483-A809-D0E84782F0C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39955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5C6405-9D6C-48F5-9EFB-4CF1F3193EA4}"/>
              </a:ext>
            </a:extLst>
          </p:cNvPr>
          <p:cNvSpPr>
            <a:spLocks noGrp="1"/>
          </p:cNvSpPr>
          <p:nvPr>
            <p:ph type="title"/>
          </p:nvPr>
        </p:nvSpPr>
        <p:spPr/>
        <p:txBody>
          <a:bodyPr/>
          <a:lstStyle/>
          <a:p>
            <a:r>
              <a:rPr lang="en-US" dirty="0"/>
              <a:t>Summary</a:t>
            </a:r>
          </a:p>
        </p:txBody>
      </p:sp>
      <p:sp>
        <p:nvSpPr>
          <p:cNvPr id="5" name="Content Placeholder 4">
            <a:extLst>
              <a:ext uri="{FF2B5EF4-FFF2-40B4-BE49-F238E27FC236}">
                <a16:creationId xmlns:a16="http://schemas.microsoft.com/office/drawing/2014/main" id="{42E3A3A9-5E96-4CDD-A971-9C272EFD97D9}"/>
              </a:ext>
            </a:extLst>
          </p:cNvPr>
          <p:cNvSpPr>
            <a:spLocks noGrp="1"/>
          </p:cNvSpPr>
          <p:nvPr>
            <p:ph idx="1"/>
          </p:nvPr>
        </p:nvSpPr>
        <p:spPr/>
        <p:txBody>
          <a:bodyPr/>
          <a:lstStyle/>
          <a:p>
            <a:r>
              <a:rPr lang="en-US" sz="2400"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pic>
        <p:nvPicPr>
          <p:cNvPr id="9" name="Picture Placeholder 8" descr="boy playing with space ship toys">
            <a:extLst>
              <a:ext uri="{FF2B5EF4-FFF2-40B4-BE49-F238E27FC236}">
                <a16:creationId xmlns:a16="http://schemas.microsoft.com/office/drawing/2014/main" id="{BB00A97C-4C32-42DA-9838-F3D341AB0DCC}"/>
              </a:ext>
            </a:extLst>
          </p:cNvPr>
          <p:cNvPicPr>
            <a:picLocks noGrp="1" noChangeAspect="1"/>
          </p:cNvPicPr>
          <p:nvPr>
            <p:ph type="pic" sz="quarter" idx="13"/>
          </p:nvPr>
        </p:nvPicPr>
        <p:blipFill rotWithShape="1">
          <a:blip r:embed="rId2"/>
          <a:srcRect l="20" r="20"/>
          <a:stretch/>
        </p:blipFill>
        <p:spPr/>
      </p:pic>
      <p:pic>
        <p:nvPicPr>
          <p:cNvPr id="11" name="Picture Placeholder 10" descr="little girl sitting on steps reading a book">
            <a:extLst>
              <a:ext uri="{FF2B5EF4-FFF2-40B4-BE49-F238E27FC236}">
                <a16:creationId xmlns:a16="http://schemas.microsoft.com/office/drawing/2014/main" id="{89C83A94-9400-40DF-9CE0-AFEB3C742BC3}"/>
              </a:ext>
            </a:extLst>
          </p:cNvPr>
          <p:cNvPicPr>
            <a:picLocks noGrp="1" noChangeAspect="1"/>
          </p:cNvPicPr>
          <p:nvPr>
            <p:ph type="pic" sz="quarter" idx="14"/>
          </p:nvPr>
        </p:nvPicPr>
        <p:blipFill rotWithShape="1">
          <a:blip r:embed="rId3"/>
          <a:srcRect t="23" b="23"/>
          <a:stretch/>
        </p:blipFill>
        <p:spPr/>
      </p:pic>
      <p:sp>
        <p:nvSpPr>
          <p:cNvPr id="12" name="Date Placeholder 11">
            <a:extLst>
              <a:ext uri="{FF2B5EF4-FFF2-40B4-BE49-F238E27FC236}">
                <a16:creationId xmlns:a16="http://schemas.microsoft.com/office/drawing/2014/main" id="{C01975C7-D604-4AD4-85CC-2EFC92D81A7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E0C27B2A-1D72-43E3-82D3-29739485AA7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DC4D09A1-D96F-4BFC-8475-2F079EAD865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97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06C9-F26D-46CA-93BF-8C27012F6B12}"/>
              </a:ext>
            </a:extLst>
          </p:cNvPr>
          <p:cNvSpPr>
            <a:spLocks noGrp="1"/>
          </p:cNvSpPr>
          <p:nvPr>
            <p:ph type="title"/>
          </p:nvPr>
        </p:nvSpPr>
        <p:spPr/>
        <p:txBody>
          <a:bodyPr/>
          <a:lstStyle/>
          <a:p>
            <a:r>
              <a:rPr lang="en-US" dirty="0"/>
              <a:t>Thank you</a:t>
            </a:r>
          </a:p>
        </p:txBody>
      </p:sp>
      <p:sp>
        <p:nvSpPr>
          <p:cNvPr id="4" name="Date Placeholder 3">
            <a:extLst>
              <a:ext uri="{FF2B5EF4-FFF2-40B4-BE49-F238E27FC236}">
                <a16:creationId xmlns:a16="http://schemas.microsoft.com/office/drawing/2014/main" id="{6F95E0EB-F1F4-436B-A218-93E100A66902}"/>
              </a:ext>
            </a:extLst>
          </p:cNvPr>
          <p:cNvSpPr>
            <a:spLocks noGrp="1"/>
          </p:cNvSpPr>
          <p:nvPr>
            <p:ph type="dt" sz="half" idx="10"/>
          </p:nvPr>
        </p:nvSpPr>
        <p:spPr/>
        <p:txBody>
          <a:bodyPr/>
          <a:lstStyle/>
          <a:p>
            <a:pPr lvl="0"/>
            <a:r>
              <a:rPr lang="en-US" noProof="0" dirty="0"/>
              <a:t>9/3/20XX</a:t>
            </a:r>
          </a:p>
        </p:txBody>
      </p:sp>
      <p:sp>
        <p:nvSpPr>
          <p:cNvPr id="5" name="Footer Placeholder 4">
            <a:extLst>
              <a:ext uri="{FF2B5EF4-FFF2-40B4-BE49-F238E27FC236}">
                <a16:creationId xmlns:a16="http://schemas.microsoft.com/office/drawing/2014/main" id="{C75D06EF-9416-46F7-8230-B49EE1269F53}"/>
              </a:ext>
            </a:extLst>
          </p:cNvPr>
          <p:cNvSpPr>
            <a:spLocks noGrp="1"/>
          </p:cNvSpPr>
          <p:nvPr>
            <p:ph type="ftr" sz="quarter" idx="11"/>
          </p:nvPr>
        </p:nvSpPr>
        <p:spPr/>
        <p:txBody>
          <a:bodyPr/>
          <a:lstStyle/>
          <a:p>
            <a:pPr lvl="0"/>
            <a:r>
              <a:rPr lang="en-US" noProof="0" dirty="0"/>
              <a:t>Presentation Title</a:t>
            </a:r>
          </a:p>
        </p:txBody>
      </p:sp>
      <p:sp>
        <p:nvSpPr>
          <p:cNvPr id="6" name="Slide Number Placeholder 5">
            <a:extLst>
              <a:ext uri="{FF2B5EF4-FFF2-40B4-BE49-F238E27FC236}">
                <a16:creationId xmlns:a16="http://schemas.microsoft.com/office/drawing/2014/main" id="{7359025F-68D1-4F50-8480-3F981455D4DE}"/>
              </a:ext>
            </a:extLst>
          </p:cNvPr>
          <p:cNvSpPr>
            <a:spLocks noGrp="1"/>
          </p:cNvSpPr>
          <p:nvPr>
            <p:ph type="sldNum" sz="quarter" idx="12"/>
          </p:nvPr>
        </p:nvSpPr>
        <p:spPr/>
        <p:txBody>
          <a:bodyPr/>
          <a:lstStyle/>
          <a:p>
            <a:pPr lvl="0"/>
            <a:fld id="{D76B855D-E9CC-4FF8-AD85-6CDC7B89A0DE}" type="slidenum">
              <a:rPr lang="en-US" noProof="0" smtClean="0"/>
              <a:pPr lvl="0"/>
              <a:t>62</a:t>
            </a:fld>
            <a:endParaRPr lang="en-US" noProof="0" dirty="0"/>
          </a:p>
        </p:txBody>
      </p:sp>
      <p:sp>
        <p:nvSpPr>
          <p:cNvPr id="3" name="Content Placeholder 2">
            <a:extLst>
              <a:ext uri="{FF2B5EF4-FFF2-40B4-BE49-F238E27FC236}">
                <a16:creationId xmlns:a16="http://schemas.microsoft.com/office/drawing/2014/main" id="{21F0B6E0-1F7C-4E6A-87B1-554ADE739CD1}"/>
              </a:ext>
            </a:extLst>
          </p:cNvPr>
          <p:cNvSpPr>
            <a:spLocks noGrp="1"/>
          </p:cNvSpPr>
          <p:nvPr>
            <p:ph idx="1"/>
          </p:nvPr>
        </p:nvSpPr>
        <p:spPr/>
        <p:txBody>
          <a:bodyPr/>
          <a:lstStyle/>
          <a:p>
            <a:r>
              <a:rPr lang="en-US" dirty="0"/>
              <a:t>Presenter name</a:t>
            </a:r>
          </a:p>
          <a:p>
            <a:pPr>
              <a:spcBef>
                <a:spcPts val="3000"/>
              </a:spcBef>
            </a:pPr>
            <a:r>
              <a:rPr lang="en-US" sz="1800" dirty="0"/>
              <a:t>Email address</a:t>
            </a:r>
          </a:p>
          <a:p>
            <a:pPr>
              <a:spcBef>
                <a:spcPts val="3000"/>
              </a:spcBef>
            </a:pPr>
            <a:r>
              <a:rPr lang="en-US" sz="1800" dirty="0"/>
              <a:t>Website</a:t>
            </a:r>
          </a:p>
          <a:p>
            <a:endParaRPr lang="en-US" dirty="0"/>
          </a:p>
        </p:txBody>
      </p:sp>
    </p:spTree>
    <p:extLst>
      <p:ext uri="{BB962C8B-B14F-4D97-AF65-F5344CB8AC3E}">
        <p14:creationId xmlns:p14="http://schemas.microsoft.com/office/powerpoint/2010/main" val="962258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47126-81C4-4C19-4EC9-52FA306E56A7}"/>
              </a:ext>
            </a:extLst>
          </p:cNvPr>
          <p:cNvSpPr>
            <a:spLocks noGrp="1"/>
          </p:cNvSpPr>
          <p:nvPr>
            <p:ph type="title"/>
          </p:nvPr>
        </p:nvSpPr>
        <p:spPr/>
        <p:txBody>
          <a:bodyPr/>
          <a:lstStyle/>
          <a:p>
            <a:r>
              <a:rPr lang="en-IN" dirty="0"/>
              <a:t>KG and Knowledge Base</a:t>
            </a:r>
          </a:p>
        </p:txBody>
      </p:sp>
      <p:sp>
        <p:nvSpPr>
          <p:cNvPr id="3" name="Content Placeholder 2">
            <a:extLst>
              <a:ext uri="{FF2B5EF4-FFF2-40B4-BE49-F238E27FC236}">
                <a16:creationId xmlns:a16="http://schemas.microsoft.com/office/drawing/2014/main" id="{B72D5096-D718-2C17-7F15-C2D4B52E682E}"/>
              </a:ext>
            </a:extLst>
          </p:cNvPr>
          <p:cNvSpPr>
            <a:spLocks noGrp="1"/>
          </p:cNvSpPr>
          <p:nvPr>
            <p:ph idx="1"/>
          </p:nvPr>
        </p:nvSpPr>
        <p:spPr/>
        <p:txBody>
          <a:bodyPr/>
          <a:lstStyle/>
          <a:p>
            <a:r>
              <a:rPr lang="en-US" dirty="0"/>
              <a:t>Minor difference - A KG can be viewed as a graph when considering its graph structure. When it involves formal semantics, it can be taken as a knowledge base for interpretation and inference over facts.</a:t>
            </a:r>
            <a:endParaRPr lang="en-IN" dirty="0"/>
          </a:p>
        </p:txBody>
      </p:sp>
      <p:sp>
        <p:nvSpPr>
          <p:cNvPr id="4" name="Date Placeholder 3">
            <a:extLst>
              <a:ext uri="{FF2B5EF4-FFF2-40B4-BE49-F238E27FC236}">
                <a16:creationId xmlns:a16="http://schemas.microsoft.com/office/drawing/2014/main" id="{83EACC83-CA9E-8A3A-AE00-3BBC02A8AB14}"/>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EC9224D7-B9F4-7E6F-838D-C652A9F76055}"/>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D5CA5C89-8519-4682-F258-788EE470005A}"/>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7</a:t>
            </a:fld>
            <a:endParaRPr lang="en-US" dirty="0">
              <a:solidFill>
                <a:prstClr val="black">
                  <a:tint val="75000"/>
                </a:prstClr>
              </a:solidFill>
            </a:endParaRPr>
          </a:p>
        </p:txBody>
      </p:sp>
      <p:pic>
        <p:nvPicPr>
          <p:cNvPr id="8" name="Picture 7">
            <a:extLst>
              <a:ext uri="{FF2B5EF4-FFF2-40B4-BE49-F238E27FC236}">
                <a16:creationId xmlns:a16="http://schemas.microsoft.com/office/drawing/2014/main" id="{2A83CD2A-9223-FEBA-4C7D-E80413041A7C}"/>
              </a:ext>
            </a:extLst>
          </p:cNvPr>
          <p:cNvPicPr>
            <a:picLocks noChangeAspect="1"/>
          </p:cNvPicPr>
          <p:nvPr/>
        </p:nvPicPr>
        <p:blipFill>
          <a:blip r:embed="rId2"/>
          <a:stretch>
            <a:fillRect/>
          </a:stretch>
        </p:blipFill>
        <p:spPr>
          <a:xfrm>
            <a:off x="3342019" y="3566272"/>
            <a:ext cx="5504913" cy="2663438"/>
          </a:xfrm>
          <a:prstGeom prst="rect">
            <a:avLst/>
          </a:prstGeom>
        </p:spPr>
      </p:pic>
    </p:spTree>
    <p:extLst>
      <p:ext uri="{BB962C8B-B14F-4D97-AF65-F5344CB8AC3E}">
        <p14:creationId xmlns:p14="http://schemas.microsoft.com/office/powerpoint/2010/main" val="2472091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0AC5A-1D97-2223-C428-3A79F1CBA8CB}"/>
              </a:ext>
            </a:extLst>
          </p:cNvPr>
          <p:cNvSpPr>
            <a:spLocks noGrp="1"/>
          </p:cNvSpPr>
          <p:nvPr>
            <p:ph type="title"/>
          </p:nvPr>
        </p:nvSpPr>
        <p:spPr/>
        <p:txBody>
          <a:bodyPr/>
          <a:lstStyle/>
          <a:p>
            <a:r>
              <a:rPr lang="en-IN" dirty="0"/>
              <a:t>KG</a:t>
            </a:r>
          </a:p>
        </p:txBody>
      </p:sp>
      <p:sp>
        <p:nvSpPr>
          <p:cNvPr id="3" name="Content Placeholder 2">
            <a:extLst>
              <a:ext uri="{FF2B5EF4-FFF2-40B4-BE49-F238E27FC236}">
                <a16:creationId xmlns:a16="http://schemas.microsoft.com/office/drawing/2014/main" id="{BFFAAA2C-EFD9-4DEE-CD3F-CD6D32942EE5}"/>
              </a:ext>
            </a:extLst>
          </p:cNvPr>
          <p:cNvSpPr>
            <a:spLocks noGrp="1"/>
          </p:cNvSpPr>
          <p:nvPr>
            <p:ph idx="1"/>
          </p:nvPr>
        </p:nvSpPr>
        <p:spPr/>
        <p:txBody>
          <a:bodyPr/>
          <a:lstStyle/>
          <a:p>
            <a:r>
              <a:rPr lang="en-US" dirty="0"/>
              <a:t>Knowledge can be expressed in a factual triple in the form of:</a:t>
            </a:r>
          </a:p>
          <a:p>
            <a:pPr marL="971550" lvl="1" indent="-514350">
              <a:buFont typeface="+mj-lt"/>
              <a:buAutoNum type="arabicPeriod"/>
            </a:pPr>
            <a:r>
              <a:rPr lang="en-US" dirty="0"/>
              <a:t> (head, </a:t>
            </a:r>
            <a:r>
              <a:rPr lang="en-US" dirty="0" err="1"/>
              <a:t>relation,tail</a:t>
            </a:r>
            <a:r>
              <a:rPr lang="en-US" dirty="0"/>
              <a:t>) or </a:t>
            </a:r>
          </a:p>
          <a:p>
            <a:pPr marL="971550" lvl="1" indent="-514350">
              <a:buFont typeface="+mj-lt"/>
              <a:buAutoNum type="arabicPeriod"/>
            </a:pPr>
            <a:r>
              <a:rPr lang="en-US" dirty="0"/>
              <a:t>(subject, predicate, object) </a:t>
            </a:r>
          </a:p>
          <a:p>
            <a:pPr marL="0" indent="0">
              <a:buNone/>
            </a:pPr>
            <a:r>
              <a:rPr lang="en-US" dirty="0"/>
              <a:t>  under the Resource Description Framework (RDF).</a:t>
            </a:r>
          </a:p>
          <a:p>
            <a:r>
              <a:rPr lang="en-US" dirty="0"/>
              <a:t>For example, (Albert Einstein, </a:t>
            </a:r>
            <a:r>
              <a:rPr lang="en-US" dirty="0" err="1"/>
              <a:t>WinnerOf</a:t>
            </a:r>
            <a:r>
              <a:rPr lang="en-US" dirty="0"/>
              <a:t>, Nobel Prize). </a:t>
            </a:r>
          </a:p>
          <a:p>
            <a:r>
              <a:rPr lang="en-US" dirty="0"/>
              <a:t>It can also be represented as a directed graph with nodes as entities and edges as relations. </a:t>
            </a:r>
            <a:endParaRPr lang="en-IN" dirty="0"/>
          </a:p>
        </p:txBody>
      </p:sp>
      <p:sp>
        <p:nvSpPr>
          <p:cNvPr id="4" name="Date Placeholder 3">
            <a:extLst>
              <a:ext uri="{FF2B5EF4-FFF2-40B4-BE49-F238E27FC236}">
                <a16:creationId xmlns:a16="http://schemas.microsoft.com/office/drawing/2014/main" id="{677D3B1B-6DCF-7C6F-61C2-0EB6F19EB212}"/>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E8350409-6C35-55F6-4441-D838709A5976}"/>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CEF847F1-E106-D7AB-7E06-D685C22FCE13}"/>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8</a:t>
            </a:fld>
            <a:endParaRPr lang="en-US" dirty="0">
              <a:solidFill>
                <a:prstClr val="black">
                  <a:tint val="75000"/>
                </a:prstClr>
              </a:solidFill>
            </a:endParaRPr>
          </a:p>
        </p:txBody>
      </p:sp>
    </p:spTree>
    <p:extLst>
      <p:ext uri="{BB962C8B-B14F-4D97-AF65-F5344CB8AC3E}">
        <p14:creationId xmlns:p14="http://schemas.microsoft.com/office/powerpoint/2010/main" val="2083444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CFE0A-6A4C-EED7-D865-C8ED50AFA375}"/>
              </a:ext>
            </a:extLst>
          </p:cNvPr>
          <p:cNvSpPr>
            <a:spLocks noGrp="1"/>
          </p:cNvSpPr>
          <p:nvPr>
            <p:ph type="title"/>
          </p:nvPr>
        </p:nvSpPr>
        <p:spPr/>
        <p:txBody>
          <a:bodyPr/>
          <a:lstStyle/>
          <a:p>
            <a:r>
              <a:rPr lang="en-IN" dirty="0"/>
              <a:t>Definition of KG</a:t>
            </a:r>
          </a:p>
        </p:txBody>
      </p:sp>
      <p:sp>
        <p:nvSpPr>
          <p:cNvPr id="3" name="Content Placeholder 2">
            <a:extLst>
              <a:ext uri="{FF2B5EF4-FFF2-40B4-BE49-F238E27FC236}">
                <a16:creationId xmlns:a16="http://schemas.microsoft.com/office/drawing/2014/main" id="{87AF7552-E34C-5425-C634-72638BF0484E}"/>
              </a:ext>
            </a:extLst>
          </p:cNvPr>
          <p:cNvSpPr>
            <a:spLocks noGrp="1"/>
          </p:cNvSpPr>
          <p:nvPr>
            <p:ph idx="1"/>
          </p:nvPr>
        </p:nvSpPr>
        <p:spPr/>
        <p:txBody>
          <a:bodyPr>
            <a:normAutofit fontScale="92500"/>
          </a:bodyPr>
          <a:lstStyle/>
          <a:p>
            <a:r>
              <a:rPr lang="en-US" dirty="0"/>
              <a:t>We define a KG as </a:t>
            </a:r>
            <a:r>
              <a:rPr lang="en-US" b="1" dirty="0"/>
              <a:t>G = {E, R, F}</a:t>
            </a:r>
            <a:r>
              <a:rPr lang="en-US" dirty="0"/>
              <a:t>,</a:t>
            </a:r>
            <a:r>
              <a:rPr lang="en-US" b="1" dirty="0"/>
              <a:t> </a:t>
            </a:r>
            <a:r>
              <a:rPr lang="en-US" dirty="0"/>
              <a:t>where E, R, and F are sets of entities, relations, and facts, respectively. </a:t>
            </a:r>
          </a:p>
          <a:p>
            <a:r>
              <a:rPr lang="en-US" dirty="0"/>
              <a:t>A fact is denoted as a triple </a:t>
            </a:r>
            <a:r>
              <a:rPr lang="en-US" b="1" dirty="0"/>
              <a:t>(</a:t>
            </a:r>
            <a:r>
              <a:rPr lang="en-US" b="1" dirty="0" err="1"/>
              <a:t>h,r,t</a:t>
            </a:r>
            <a:r>
              <a:rPr lang="en-US" b="1" dirty="0"/>
              <a:t>) ∈ F</a:t>
            </a:r>
            <a:r>
              <a:rPr lang="en-US" dirty="0"/>
              <a:t>. </a:t>
            </a:r>
          </a:p>
          <a:p>
            <a:pPr marL="0" indent="0">
              <a:buNone/>
            </a:pPr>
            <a:endParaRPr lang="en-US" dirty="0"/>
          </a:p>
          <a:p>
            <a:pPr marL="0" indent="0">
              <a:buNone/>
            </a:pPr>
            <a:r>
              <a:rPr lang="en-US" sz="2200" b="1" dirty="0"/>
              <a:t>Definition 1 (</a:t>
            </a:r>
            <a:r>
              <a:rPr lang="en-US" sz="2200" b="1" dirty="0" err="1"/>
              <a:t>Ehrlinger</a:t>
            </a:r>
            <a:r>
              <a:rPr lang="en-US" sz="2200" b="1" dirty="0"/>
              <a:t> and </a:t>
            </a:r>
            <a:r>
              <a:rPr lang="en-US" sz="2200" b="1" dirty="0" err="1"/>
              <a:t>Wöß</a:t>
            </a:r>
            <a:r>
              <a:rPr lang="en-US" sz="2200" b="1" dirty="0"/>
              <a:t> [12]): </a:t>
            </a:r>
          </a:p>
          <a:p>
            <a:pPr marL="0" indent="0" algn="ctr">
              <a:buNone/>
            </a:pPr>
            <a:r>
              <a:rPr lang="en-US" dirty="0"/>
              <a:t>A KG acquires and integrates information into an ontology and applies a reasoner to derive new knowledge. </a:t>
            </a:r>
          </a:p>
          <a:p>
            <a:pPr marL="0" indent="0">
              <a:buNone/>
            </a:pPr>
            <a:r>
              <a:rPr lang="en-US" sz="2200" b="1" dirty="0"/>
              <a:t>Definition 2 (Wang et al. [5]): </a:t>
            </a:r>
          </a:p>
          <a:p>
            <a:pPr marL="0" indent="0" algn="ctr">
              <a:buNone/>
            </a:pPr>
            <a:r>
              <a:rPr lang="en-US" dirty="0"/>
              <a:t>A KG is a </a:t>
            </a:r>
            <a:r>
              <a:rPr lang="en-US" dirty="0" err="1"/>
              <a:t>multirelational</a:t>
            </a:r>
            <a:r>
              <a:rPr lang="en-US" dirty="0"/>
              <a:t> graph composed of entities and relations, which are regarded as nodes and different types of edges, respectively.</a:t>
            </a:r>
            <a:endParaRPr lang="en-IN" dirty="0"/>
          </a:p>
        </p:txBody>
      </p:sp>
      <p:sp>
        <p:nvSpPr>
          <p:cNvPr id="4" name="Date Placeholder 3">
            <a:extLst>
              <a:ext uri="{FF2B5EF4-FFF2-40B4-BE49-F238E27FC236}">
                <a16:creationId xmlns:a16="http://schemas.microsoft.com/office/drawing/2014/main" id="{1F3B2FD4-3D4D-2C06-9049-779029EC79B9}"/>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933A38B2-2F03-3332-4190-EB4EEEFEF882}"/>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01D5EDE8-589A-B951-0C0A-349EA9E63EA1}"/>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9</a:t>
            </a:fld>
            <a:endParaRPr lang="en-US" dirty="0">
              <a:solidFill>
                <a:prstClr val="black">
                  <a:tint val="75000"/>
                </a:prstClr>
              </a:solidFill>
            </a:endParaRPr>
          </a:p>
        </p:txBody>
      </p:sp>
    </p:spTree>
    <p:extLst>
      <p:ext uri="{BB962C8B-B14F-4D97-AF65-F5344CB8AC3E}">
        <p14:creationId xmlns:p14="http://schemas.microsoft.com/office/powerpoint/2010/main" val="325345197"/>
      </p:ext>
    </p:extLst>
  </p:cSld>
  <p:clrMapOvr>
    <a:masterClrMapping/>
  </p:clrMapOvr>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5FAD0096238DF49AA87D3796329F491" ma:contentTypeVersion="11" ma:contentTypeDescription="Create a new document." ma:contentTypeScope="" ma:versionID="709d10c1a585ada1526d3d811351f557">
  <xsd:schema xmlns:xsd="http://www.w3.org/2001/XMLSchema" xmlns:xs="http://www.w3.org/2001/XMLSchema" xmlns:p="http://schemas.microsoft.com/office/2006/metadata/properties" xmlns:ns3="97c91059-957d-40a2-9c5b-72e045873be9" xmlns:ns4="7cac4c4b-d5ee-4292-a067-1168013f08ee" targetNamespace="http://schemas.microsoft.com/office/2006/metadata/properties" ma:root="true" ma:fieldsID="76d94b8b54263c144cc048b11871cbd6" ns3:_="" ns4:_="">
    <xsd:import namespace="97c91059-957d-40a2-9c5b-72e045873be9"/>
    <xsd:import namespace="7cac4c4b-d5ee-4292-a067-1168013f08ee"/>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c91059-957d-40a2-9c5b-72e045873b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cac4c4b-d5ee-4292-a067-1168013f08ee"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97c91059-957d-40a2-9c5b-72e045873be9" xsi:nil="true"/>
  </documentManagement>
</p:properties>
</file>

<file path=customXml/itemProps1.xml><?xml version="1.0" encoding="utf-8"?>
<ds:datastoreItem xmlns:ds="http://schemas.openxmlformats.org/officeDocument/2006/customXml" ds:itemID="{1A449C04-64B3-4403-94B7-8D2284C38D1B}">
  <ds:schemaRefs>
    <ds:schemaRef ds:uri="http://schemas.microsoft.com/sharepoint/v3/contenttype/forms"/>
  </ds:schemaRefs>
</ds:datastoreItem>
</file>

<file path=customXml/itemProps2.xml><?xml version="1.0" encoding="utf-8"?>
<ds:datastoreItem xmlns:ds="http://schemas.openxmlformats.org/officeDocument/2006/customXml" ds:itemID="{78740CA3-A241-4274-960C-4E2E30B450C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c91059-957d-40a2-9c5b-72e045873be9"/>
    <ds:schemaRef ds:uri="7cac4c4b-d5ee-4292-a067-1168013f08e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BDEF148-1770-458F-8F5B-C3D0A278AA97}">
  <ds:schemaRefs>
    <ds:schemaRef ds:uri="97c91059-957d-40a2-9c5b-72e045873be9"/>
    <ds:schemaRef ds:uri="http://purl.org/dc/elements/1.1/"/>
    <ds:schemaRef ds:uri="7cac4c4b-d5ee-4292-a067-1168013f08ee"/>
    <ds:schemaRef ds:uri="http://schemas.microsoft.com/office/infopath/2007/PartnerControls"/>
    <ds:schemaRef ds:uri="http://www.w3.org/XML/1998/namespace"/>
    <ds:schemaRef ds:uri="http://schemas.microsoft.com/office/2006/documentManagement/types"/>
    <ds:schemaRef ds:uri="http://schemas.microsoft.com/office/2006/metadata/properties"/>
    <ds:schemaRef ds:uri="http://schemas.openxmlformats.org/package/2006/metadata/core-properties"/>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Shapes presentation</Template>
  <TotalTime>1201</TotalTime>
  <Words>3619</Words>
  <Application>Microsoft Office PowerPoint</Application>
  <PresentationFormat>Widescreen</PresentationFormat>
  <Paragraphs>450</Paragraphs>
  <Slides>62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Arial</vt:lpstr>
      <vt:lpstr>Avenir Next LT Pro</vt:lpstr>
      <vt:lpstr>Calibri</vt:lpstr>
      <vt:lpstr>Cambria Math</vt:lpstr>
      <vt:lpstr>Source Sans Pro</vt:lpstr>
      <vt:lpstr>Tw Cen MT</vt:lpstr>
      <vt:lpstr>ShapesVTI</vt:lpstr>
      <vt:lpstr>NLP</vt:lpstr>
      <vt:lpstr>Agenda</vt:lpstr>
      <vt:lpstr>Introduction</vt:lpstr>
      <vt:lpstr> A Survey on Knowledge Graphs: Representation, Acquisition, and Applications</vt:lpstr>
      <vt:lpstr>Abstract</vt:lpstr>
      <vt:lpstr>KG</vt:lpstr>
      <vt:lpstr>KG and Knowledge Base</vt:lpstr>
      <vt:lpstr>KG</vt:lpstr>
      <vt:lpstr>Definition of KG</vt:lpstr>
      <vt:lpstr>Research on KG</vt:lpstr>
      <vt:lpstr>1) Knowledge Representation Learning (KRL)</vt:lpstr>
      <vt:lpstr>A) Representation space</vt:lpstr>
      <vt:lpstr>A) Representation space</vt:lpstr>
      <vt:lpstr>Point-wise Space</vt:lpstr>
      <vt:lpstr>Point-wise Space</vt:lpstr>
      <vt:lpstr>Point-wise Space</vt:lpstr>
      <vt:lpstr>Complex Vector Space</vt:lpstr>
      <vt:lpstr>Complex Vector Space</vt:lpstr>
      <vt:lpstr>Complex Vector Space</vt:lpstr>
      <vt:lpstr>Gaussian Distribution</vt:lpstr>
      <vt:lpstr>Manifold and Group</vt:lpstr>
      <vt:lpstr>B) Scoring Function </vt:lpstr>
      <vt:lpstr>Distance based Scoring Function</vt:lpstr>
      <vt:lpstr>Similarity based Scoring Function</vt:lpstr>
      <vt:lpstr>C) Encoding Models</vt:lpstr>
      <vt:lpstr>3) Temporal KG</vt:lpstr>
      <vt:lpstr>3) Temporal KG</vt:lpstr>
      <vt:lpstr>Why TKG? [2 NLSM]</vt:lpstr>
      <vt:lpstr>A) Temporal Information Embedding</vt:lpstr>
      <vt:lpstr>A) Temporal Information Embedding</vt:lpstr>
      <vt:lpstr>A) Temporal Information Embedding</vt:lpstr>
      <vt:lpstr>PowerPoint Presentation</vt:lpstr>
      <vt:lpstr>PowerPoint Presentation</vt:lpstr>
      <vt:lpstr>Neural Latent Space Model for Dynamic Networks and Temporal Knowledge Graphs</vt:lpstr>
      <vt:lpstr>Abstract</vt:lpstr>
      <vt:lpstr>Network Analysis</vt:lpstr>
      <vt:lpstr>Network Analysis: Homogeneous Networks</vt:lpstr>
      <vt:lpstr>Network Analysis: Heterogeneous Networks</vt:lpstr>
      <vt:lpstr>Network Analysis: Heterogeneous Networks</vt:lpstr>
      <vt:lpstr>Temporal Property</vt:lpstr>
      <vt:lpstr>Temporal Property</vt:lpstr>
      <vt:lpstr>i) Modelling Individual Snapshots</vt:lpstr>
      <vt:lpstr>PowerPoint Presentation</vt:lpstr>
      <vt:lpstr>Question Answering over Temporal Knowledge Graphs</vt:lpstr>
      <vt:lpstr>PowerPoint Presentation</vt:lpstr>
      <vt:lpstr>Question Answering</vt:lpstr>
      <vt:lpstr>What?</vt:lpstr>
      <vt:lpstr>Task Variants</vt:lpstr>
      <vt:lpstr>GNN for NLP</vt:lpstr>
      <vt:lpstr>Abstract</vt:lpstr>
      <vt:lpstr>Introduction</vt:lpstr>
      <vt:lpstr>CS 244w</vt:lpstr>
      <vt:lpstr>PowerPoint Presentation</vt:lpstr>
      <vt:lpstr>Chart</vt:lpstr>
      <vt:lpstr>Table</vt:lpstr>
      <vt:lpstr>The way to get started is to quit talking and begin doing.</vt:lpstr>
      <vt:lpstr>Team</vt:lpstr>
      <vt:lpstr>Timeline</vt:lpstr>
      <vt:lpstr>Content</vt:lpstr>
      <vt:lpstr>Content  </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NLP</dc:title>
  <dc:creator>Kawin M</dc:creator>
  <cp:lastModifiedBy>Kawin M</cp:lastModifiedBy>
  <cp:revision>10</cp:revision>
  <dcterms:created xsi:type="dcterms:W3CDTF">2022-05-16T23:29:42Z</dcterms:created>
  <dcterms:modified xsi:type="dcterms:W3CDTF">2022-05-18T13:38:58Z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0x010100C5FAD0096238DF49AA87D3796329F491</vt:lpwstr>
  </property>
</Properties>
</file>